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9" r:id="rId1"/>
  </p:sldMasterIdLst>
  <p:sldIdLst>
    <p:sldId id="373" r:id="rId2"/>
    <p:sldId id="358" r:id="rId3"/>
    <p:sldId id="360" r:id="rId4"/>
    <p:sldId id="361" r:id="rId5"/>
    <p:sldId id="363" r:id="rId6"/>
    <p:sldId id="364" r:id="rId7"/>
    <p:sldId id="331" r:id="rId8"/>
    <p:sldId id="333" r:id="rId9"/>
    <p:sldId id="334" r:id="rId10"/>
    <p:sldId id="335" r:id="rId11"/>
    <p:sldId id="337" r:id="rId12"/>
    <p:sldId id="342" r:id="rId13"/>
    <p:sldId id="343" r:id="rId14"/>
    <p:sldId id="344" r:id="rId15"/>
    <p:sldId id="345" r:id="rId16"/>
    <p:sldId id="346" r:id="rId17"/>
    <p:sldId id="347" r:id="rId18"/>
    <p:sldId id="348" r:id="rId19"/>
    <p:sldId id="349" r:id="rId20"/>
    <p:sldId id="350" r:id="rId21"/>
    <p:sldId id="372" r:id="rId22"/>
    <p:sldId id="366" r:id="rId23"/>
    <p:sldId id="367" r:id="rId24"/>
    <p:sldId id="368" r:id="rId25"/>
    <p:sldId id="371" r:id="rId26"/>
    <p:sldId id="351" r:id="rId27"/>
    <p:sldId id="369" r:id="rId28"/>
    <p:sldId id="370" r:id="rId29"/>
    <p:sldId id="353" r:id="rId30"/>
    <p:sldId id="355" r:id="rId31"/>
    <p:sldId id="356" r:id="rId32"/>
    <p:sldId id="357" r:id="rId33"/>
  </p:sldIdLst>
  <p:sldSz cx="9144000" cy="6858000" type="screen4x3"/>
  <p:notesSz cx="6858000" cy="9144000"/>
  <p:defaultTextStyle>
    <a:defPPr>
      <a:defRPr lang="ar-TN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modifyVerifier cryptProviderType="rsaFull" cryptAlgorithmClass="hash" cryptAlgorithmType="typeAny" cryptAlgorithmSid="4" spinCount="100000" saltData="xN05htx0vBr4NRr9n3U6XQ==" hashData="ZRl4Qn70sIAn3WVqC3J3ZoaYq/o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B80815"/>
    <a:srgbClr val="C49500"/>
    <a:srgbClr val="203F1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84363" autoAdjust="0"/>
    <p:restoredTop sz="94636" autoAdjust="0"/>
  </p:normalViewPr>
  <p:slideViewPr>
    <p:cSldViewPr>
      <p:cViewPr>
        <p:scale>
          <a:sx n="100" d="100"/>
          <a:sy n="100" d="100"/>
        </p:scale>
        <p:origin x="-154" y="8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7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9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0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2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3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37927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Cliquez pour modifier le style des sous-titres du masque</a:t>
            </a:r>
          </a:p>
        </p:txBody>
      </p:sp>
      <p:sp>
        <p:nvSpPr>
          <p:cNvPr id="37928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Cliquez pour modifier le style du titre</a:t>
            </a:r>
          </a:p>
        </p:txBody>
      </p:sp>
      <p:sp>
        <p:nvSpPr>
          <p:cNvPr id="39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CE11A-F288-44FF-A989-3EA00EB1AD6C}" type="slidenum">
              <a:rPr lang="ar-TN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25FB1-5E79-4B7C-8F76-42B150216089}" type="slidenum">
              <a:rPr lang="ar-TN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C2047-E611-4BC7-84DA-B125BD255AE7}" type="slidenum">
              <a:rPr lang="ar-TN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CA9EE-F0C8-4A66-9C19-19D27607E91D}" type="slidenum">
              <a:rPr lang="ar-TN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510BD-939D-4A6E-81BD-163112E03FC8}" type="slidenum">
              <a:rPr lang="ar-TN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F3F60-18E7-445C-8FEC-A27D79E41FD7}" type="slidenum">
              <a:rPr lang="ar-TN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95B11-D255-4168-8970-3C956532EF0F}" type="slidenum">
              <a:rPr lang="ar-TN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45F62-6EFC-4B3E-B3F5-C59BA4CCE980}" type="slidenum">
              <a:rPr lang="ar-TN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29D80-5B21-4FA2-8872-F83C1A3CC676}" type="slidenum">
              <a:rPr lang="ar-TN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829C4-1746-4C10-994C-478A9510C7C9}" type="slidenum">
              <a:rPr lang="ar-TN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02368-97DD-4E8A-83C9-990D9E2FFFE6}" type="slidenum">
              <a:rPr lang="ar-TN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F5741-F5DD-48D9-AE85-723258F5F42D}" type="slidenum">
              <a:rPr lang="ar-TN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36867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68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69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70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71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72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73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74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75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76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77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78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79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80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81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82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83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84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85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86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87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88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89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90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91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92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93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94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95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96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97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98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899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6900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36901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Cliquez pour modifier le style du titre</a:t>
            </a:r>
          </a:p>
        </p:txBody>
      </p:sp>
      <p:sp>
        <p:nvSpPr>
          <p:cNvPr id="36902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</a:p>
        </p:txBody>
      </p:sp>
      <p:sp>
        <p:nvSpPr>
          <p:cNvPr id="36903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904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905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0">
              <a:defRPr sz="1200"/>
            </a:lvl1pPr>
          </a:lstStyle>
          <a:p>
            <a:pPr>
              <a:defRPr/>
            </a:pPr>
            <a:fld id="{5DF0A0DA-5972-4176-9A99-A813B4C42BDA}" type="slidenum">
              <a:rPr lang="ar-TN"/>
              <a:pPr>
                <a:defRPr/>
              </a:pPr>
              <a:t>‹N°›</a:t>
            </a:fld>
            <a:endParaRPr lang="fr-F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  <p:sldLayoutId id="2147483872" r:id="rId12"/>
  </p:sldLayoutIdLst>
  <p:transition spd="med">
    <p:wedge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TN" dirty="0" smtClean="0"/>
              <a:t>المفوضية السامية لحقوق الإنسان-تونس</a:t>
            </a:r>
            <a:endParaRPr lang="fr-FR" dirty="0" smtClean="0"/>
          </a:p>
          <a:p>
            <a:r>
              <a:rPr lang="ar-TN" dirty="0" err="1" smtClean="0"/>
              <a:t>د</a:t>
            </a:r>
            <a:r>
              <a:rPr lang="ar-TN" dirty="0" err="1" smtClean="0"/>
              <a:t>.</a:t>
            </a:r>
            <a:r>
              <a:rPr lang="ar-TN" dirty="0" smtClean="0"/>
              <a:t> محمد شفيق صرصار</a:t>
            </a:r>
          </a:p>
          <a:p>
            <a:r>
              <a:rPr lang="ar-TN" dirty="0" smtClean="0"/>
              <a:t>المهدية 18-20 </a:t>
            </a:r>
            <a:r>
              <a:rPr lang="ar-TN" dirty="0" err="1" smtClean="0"/>
              <a:t>جويلية</a:t>
            </a:r>
            <a:r>
              <a:rPr lang="ar-TN" dirty="0" smtClean="0"/>
              <a:t> 2012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1944216"/>
          </a:xfrm>
        </p:spPr>
        <p:txBody>
          <a:bodyPr/>
          <a:lstStyle/>
          <a:p>
            <a:r>
              <a:rPr lang="ar-TN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دور القضاء الدستوري في حماية مبادئ دولة القانون</a:t>
            </a:r>
            <a:endParaRPr lang="fr-FR" dirty="0">
              <a:solidFill>
                <a:srgbClr val="FFFF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ar-TN" dirty="0" smtClean="0"/>
              <a:t>يمكن القول أن القضاء الدستوري أو ما يسمى الرقابة عن طريق الدعوى قد برزت قرنا كاملا بعد الرقابة السياسية والرقابة القضائية عن طريق الدفع.</a:t>
            </a:r>
          </a:p>
          <a:p>
            <a:pPr algn="just">
              <a:defRPr/>
            </a:pPr>
            <a:r>
              <a:rPr lang="ar-TN" dirty="0" smtClean="0"/>
              <a:t>ف</a:t>
            </a:r>
            <a:r>
              <a:rPr lang="ar-SA" dirty="0" smtClean="0"/>
              <a:t>لم تتجسم فكرة علوية الدستور بصفة نهائية في أوروبا إلا بعد الحرب العالمية </a:t>
            </a:r>
            <a:r>
              <a:rPr lang="ar-SA" dirty="0" err="1" smtClean="0"/>
              <a:t>الأولى.</a:t>
            </a:r>
            <a:r>
              <a:rPr lang="ar-SA" dirty="0" smtClean="0"/>
              <a:t> وقد قام رجل القانون النمساوي الشهير </a:t>
            </a:r>
            <a:r>
              <a:rPr lang="en-US" dirty="0" smtClean="0"/>
              <a:t>Hans </a:t>
            </a:r>
            <a:r>
              <a:rPr lang="en-US" dirty="0" err="1" smtClean="0"/>
              <a:t>Kelsen</a:t>
            </a:r>
            <a:r>
              <a:rPr lang="ar-SA" dirty="0" smtClean="0"/>
              <a:t> </a:t>
            </a:r>
            <a:r>
              <a:rPr lang="ar-TN" dirty="0" smtClean="0"/>
              <a:t> </a:t>
            </a:r>
            <a:r>
              <a:rPr lang="ar-TN" dirty="0" err="1" smtClean="0"/>
              <a:t>.</a:t>
            </a:r>
            <a:r>
              <a:rPr lang="ar-SA" dirty="0" smtClean="0"/>
              <a:t> </a:t>
            </a:r>
            <a:r>
              <a:rPr lang="ar-TN" dirty="0" smtClean="0"/>
              <a:t>منطلقا من </a:t>
            </a:r>
            <a:r>
              <a:rPr lang="ar-SA" dirty="0" smtClean="0"/>
              <a:t>مساوئ </a:t>
            </a:r>
            <a:r>
              <a:rPr lang="ar-TN" dirty="0" smtClean="0"/>
              <a:t>أنظمة الرقابة الأخرى وتحديدا رقابة الدفع التي يتولاها القضاء العادي.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ar-TN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تميز القضاء الدستوري عن الرقابة السياسية</a:t>
            </a:r>
            <a:endParaRPr lang="fr-FR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718050"/>
          </a:xfrm>
        </p:spPr>
        <p:txBody>
          <a:bodyPr/>
          <a:lstStyle/>
          <a:p>
            <a:pPr>
              <a:defRPr/>
            </a:pPr>
            <a:endParaRPr lang="ar-TN" dirty="0" smtClean="0"/>
          </a:p>
          <a:p>
            <a:pPr>
              <a:defRPr/>
            </a:pPr>
            <a:endParaRPr lang="ar-TN" dirty="0" smtClean="0"/>
          </a:p>
          <a:p>
            <a:pPr>
              <a:defRPr/>
            </a:pPr>
            <a:endParaRPr lang="ar-TN" dirty="0" smtClean="0"/>
          </a:p>
          <a:p>
            <a:pPr>
              <a:defRPr/>
            </a:pPr>
            <a:endParaRPr lang="ar-TN" dirty="0" smtClean="0"/>
          </a:p>
          <a:p>
            <a:pPr>
              <a:defRPr/>
            </a:pPr>
            <a:endParaRPr lang="fr-FR" dirty="0"/>
          </a:p>
        </p:txBody>
      </p:sp>
      <p:sp>
        <p:nvSpPr>
          <p:cNvPr id="5" name="Rectangle à coins arrondis 4"/>
          <p:cNvSpPr>
            <a:spLocks noChangeArrowheads="1"/>
          </p:cNvSpPr>
          <p:nvPr/>
        </p:nvSpPr>
        <p:spPr bwMode="auto">
          <a:xfrm>
            <a:off x="611188" y="1484313"/>
            <a:ext cx="7993062" cy="86456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ar-TN" sz="2800" b="1" dirty="0">
                <a:solidFill>
                  <a:srgbClr val="FF0000"/>
                </a:solidFill>
              </a:rPr>
              <a:t>يتميّز </a:t>
            </a:r>
            <a:r>
              <a:rPr lang="ar-TN" sz="2800" b="1" dirty="0" smtClean="0">
                <a:solidFill>
                  <a:srgbClr val="FF0000"/>
                </a:solidFill>
              </a:rPr>
              <a:t>القضاء الدستوري عن </a:t>
            </a:r>
            <a:r>
              <a:rPr lang="ar-TN" sz="2800" b="1" dirty="0">
                <a:solidFill>
                  <a:srgbClr val="FF0000"/>
                </a:solidFill>
              </a:rPr>
              <a:t>الرقابة السياسية بجملة من </a:t>
            </a:r>
            <a:r>
              <a:rPr lang="ar-TN" sz="2800" b="1" dirty="0" err="1">
                <a:solidFill>
                  <a:srgbClr val="FF0000"/>
                </a:solidFill>
              </a:rPr>
              <a:t>الخصائص:</a:t>
            </a:r>
            <a:r>
              <a:rPr lang="ar-TN" sz="2400" dirty="0" err="1"/>
              <a:t>.</a:t>
            </a:r>
            <a:endParaRPr lang="ar-TN" sz="2400" dirty="0"/>
          </a:p>
          <a:p>
            <a:pPr>
              <a:defRPr/>
            </a:pPr>
            <a:endParaRPr lang="ar-TN" dirty="0"/>
          </a:p>
          <a:p>
            <a:pPr>
              <a:defRPr/>
            </a:pPr>
            <a:endParaRPr lang="ar-TN" dirty="0"/>
          </a:p>
          <a:p>
            <a:pPr>
              <a:defRPr/>
            </a:pPr>
            <a:endParaRPr lang="ar-TN" dirty="0"/>
          </a:p>
          <a:p>
            <a:pPr>
              <a:defRPr/>
            </a:pPr>
            <a:endParaRPr lang="ar-TN" dirty="0"/>
          </a:p>
        </p:txBody>
      </p:sp>
      <p:sp>
        <p:nvSpPr>
          <p:cNvPr id="6" name="Rectangle à coins arrondis 5"/>
          <p:cNvSpPr>
            <a:spLocks noChangeArrowheads="1"/>
          </p:cNvSpPr>
          <p:nvPr/>
        </p:nvSpPr>
        <p:spPr bwMode="auto">
          <a:xfrm>
            <a:off x="755650" y="2420938"/>
            <a:ext cx="7848600" cy="11525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ar-TN" sz="2800" b="1" dirty="0" err="1">
                <a:solidFill>
                  <a:srgbClr val="FF0000"/>
                </a:solidFill>
              </a:rPr>
              <a:t>1.</a:t>
            </a:r>
            <a:r>
              <a:rPr lang="ar-TN" sz="2800" b="1" dirty="0">
                <a:solidFill>
                  <a:srgbClr val="FF0000"/>
                </a:solidFill>
              </a:rPr>
              <a:t> التركيبة: يتكون من قضاة ورجال قانون لا من سياسيين.</a:t>
            </a:r>
            <a:endParaRPr lang="ar-TN" sz="2800" dirty="0"/>
          </a:p>
          <a:p>
            <a:pPr>
              <a:defRPr/>
            </a:pPr>
            <a:endParaRPr lang="ar-TN" dirty="0"/>
          </a:p>
          <a:p>
            <a:pPr>
              <a:defRPr/>
            </a:pPr>
            <a:endParaRPr lang="ar-TN" dirty="0"/>
          </a:p>
          <a:p>
            <a:pPr>
              <a:defRPr/>
            </a:pPr>
            <a:endParaRPr lang="ar-TN" dirty="0"/>
          </a:p>
          <a:p>
            <a:pPr>
              <a:defRPr/>
            </a:pPr>
            <a:endParaRPr lang="fr-FR" dirty="0"/>
          </a:p>
        </p:txBody>
      </p:sp>
      <p:sp>
        <p:nvSpPr>
          <p:cNvPr id="7" name="Rectangle à coins arrondis 6"/>
          <p:cNvSpPr>
            <a:spLocks noChangeArrowheads="1"/>
          </p:cNvSpPr>
          <p:nvPr/>
        </p:nvSpPr>
        <p:spPr bwMode="auto">
          <a:xfrm>
            <a:off x="611188" y="3789363"/>
            <a:ext cx="7993062" cy="1295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ar-TN" sz="2800" b="1" dirty="0" err="1">
                <a:solidFill>
                  <a:srgbClr val="FF0000"/>
                </a:solidFill>
              </a:rPr>
              <a:t>2.</a:t>
            </a:r>
            <a:r>
              <a:rPr lang="ar-TN" sz="2800" b="1" dirty="0">
                <a:solidFill>
                  <a:srgbClr val="FF0000"/>
                </a:solidFill>
              </a:rPr>
              <a:t> الإجراءات تذكرنا </a:t>
            </a:r>
            <a:r>
              <a:rPr lang="ar-TN" sz="2800" b="1" dirty="0" err="1">
                <a:solidFill>
                  <a:srgbClr val="FF0000"/>
                </a:solidFill>
              </a:rPr>
              <a:t>باجراءات</a:t>
            </a:r>
            <a:r>
              <a:rPr lang="ar-TN" sz="2800" b="1" dirty="0">
                <a:solidFill>
                  <a:srgbClr val="FF0000"/>
                </a:solidFill>
              </a:rPr>
              <a:t> التقاضي إذ نجد عادة دعوى ومدعي لا طلب رأي أو إحالة.</a:t>
            </a:r>
          </a:p>
          <a:p>
            <a:pPr>
              <a:defRPr/>
            </a:pPr>
            <a:endParaRPr lang="ar-TN" dirty="0"/>
          </a:p>
          <a:p>
            <a:pPr>
              <a:defRPr/>
            </a:pPr>
            <a:endParaRPr lang="ar-TN" dirty="0"/>
          </a:p>
        </p:txBody>
      </p:sp>
      <p:sp>
        <p:nvSpPr>
          <p:cNvPr id="8" name="Rectangle à coins arrondis 7"/>
          <p:cNvSpPr/>
          <p:nvPr/>
        </p:nvSpPr>
        <p:spPr bwMode="auto">
          <a:xfrm>
            <a:off x="684213" y="5229225"/>
            <a:ext cx="7848600" cy="100806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ar-TN" b="1" dirty="0" err="1">
                <a:solidFill>
                  <a:srgbClr val="FF0000"/>
                </a:solidFill>
              </a:rPr>
              <a:t>3</a:t>
            </a:r>
            <a:r>
              <a:rPr lang="ar-TN" sz="2400" b="1" dirty="0" err="1">
                <a:solidFill>
                  <a:srgbClr val="FF0000"/>
                </a:solidFill>
              </a:rPr>
              <a:t>.</a:t>
            </a:r>
            <a:r>
              <a:rPr lang="ar-TN" sz="2400" b="1" dirty="0">
                <a:solidFill>
                  <a:srgbClr val="FF0000"/>
                </a:solidFill>
              </a:rPr>
              <a:t> تشبه مقررات القضاء الدستوري قرارات المحاكم.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ar-TN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fr-FR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</a:t>
            </a:r>
            <a:r>
              <a:rPr lang="ar-TN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أساسيات </a:t>
            </a:r>
            <a:r>
              <a:rPr lang="ar-TN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نجاعة</a:t>
            </a:r>
            <a:r>
              <a:rPr lang="ar-TN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القضاء الدستوري</a:t>
            </a:r>
            <a:endParaRPr lang="fr-FR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8888"/>
          </a:xfrm>
        </p:spPr>
        <p:txBody>
          <a:bodyPr/>
          <a:lstStyle/>
          <a:p>
            <a:pPr algn="just">
              <a:defRPr/>
            </a:pPr>
            <a:r>
              <a:rPr lang="ar-TN" dirty="0" smtClean="0"/>
              <a:t>لا يمكن للقضاء الدستوري أن يلعب دوره في حماية دولة القانون إلا بتوفر جملة من الشروط التي تراعي أفضل الممارسات في المجال الدولي، ويمكن التأكيد على </a:t>
            </a:r>
            <a:r>
              <a:rPr lang="ar-TN" dirty="0" err="1" smtClean="0"/>
              <a:t>مسألتين:</a:t>
            </a:r>
            <a:endParaRPr lang="ar-TN" dirty="0" smtClean="0"/>
          </a:p>
          <a:p>
            <a:pPr algn="just">
              <a:defRPr/>
            </a:pPr>
            <a:r>
              <a:rPr lang="ar-TN" dirty="0" smtClean="0"/>
              <a:t>التركيبة.</a:t>
            </a:r>
          </a:p>
          <a:p>
            <a:pPr>
              <a:defRPr/>
            </a:pPr>
            <a:endParaRPr lang="ar-TN" dirty="0" smtClean="0"/>
          </a:p>
          <a:p>
            <a:pPr>
              <a:defRPr/>
            </a:pPr>
            <a:r>
              <a:rPr lang="ar-TN" dirty="0" smtClean="0"/>
              <a:t>الإجراءات.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279525"/>
          </a:xfrm>
        </p:spPr>
        <p:txBody>
          <a:bodyPr/>
          <a:lstStyle/>
          <a:p>
            <a:pPr>
              <a:defRPr/>
            </a:pPr>
            <a:r>
              <a:rPr lang="ar-TN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1.</a:t>
            </a:r>
            <a:r>
              <a:rPr lang="ar-TN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ضمانات التركيبة</a:t>
            </a:r>
            <a:endParaRPr lang="fr-FR" sz="3200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205288"/>
          </a:xfrm>
        </p:spPr>
        <p:txBody>
          <a:bodyPr/>
          <a:lstStyle/>
          <a:p>
            <a:pPr>
              <a:defRPr/>
            </a:pPr>
            <a:r>
              <a:rPr lang="ar-TN" dirty="0" smtClean="0"/>
              <a:t>لا يمكن ضمان فعالية القضاء الدستوري إلا إذا توفرت بعض الشروط فيما يتعلق بتركيبة هيئة الرقابة من </a:t>
            </a:r>
            <a:r>
              <a:rPr lang="ar-TN" dirty="0" err="1" smtClean="0"/>
              <a:t>حيث:</a:t>
            </a:r>
            <a:endParaRPr lang="ar-TN" dirty="0" smtClean="0"/>
          </a:p>
          <a:p>
            <a:pPr>
              <a:defRPr/>
            </a:pPr>
            <a:r>
              <a:rPr lang="ar-TN" dirty="0" smtClean="0">
                <a:solidFill>
                  <a:srgbClr val="FFC000"/>
                </a:solidFill>
              </a:rPr>
              <a:t>سلطة التعيين</a:t>
            </a:r>
            <a:r>
              <a:rPr lang="ar-TN" dirty="0" smtClean="0"/>
              <a:t>: أي من له حق تعيين أعضاء المحكمة الدستورية.</a:t>
            </a:r>
          </a:p>
          <a:p>
            <a:pPr>
              <a:defRPr/>
            </a:pPr>
            <a:r>
              <a:rPr lang="ar-TN" dirty="0" smtClean="0">
                <a:solidFill>
                  <a:srgbClr val="FFC000"/>
                </a:solidFill>
              </a:rPr>
              <a:t>معايير التعيين.</a:t>
            </a:r>
          </a:p>
          <a:p>
            <a:pPr>
              <a:defRPr/>
            </a:pPr>
            <a:r>
              <a:rPr lang="ar-TN" dirty="0" smtClean="0">
                <a:solidFill>
                  <a:srgbClr val="FFC000"/>
                </a:solidFill>
              </a:rPr>
              <a:t>مدة التعيين</a:t>
            </a:r>
            <a:r>
              <a:rPr lang="ar-TN" dirty="0" smtClean="0"/>
              <a:t>.</a:t>
            </a:r>
          </a:p>
          <a:p>
            <a:pPr>
              <a:buFont typeface="Wingdings" pitchFamily="2" charset="2"/>
              <a:buNone/>
              <a:defRPr/>
            </a:pPr>
            <a:endParaRPr lang="fr-FR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ar-TN" sz="40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سلطة التعيين</a:t>
            </a:r>
            <a:endParaRPr lang="fr-FR" sz="4000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defRPr/>
            </a:pPr>
            <a:r>
              <a:rPr lang="ar-SA" dirty="0" smtClean="0"/>
              <a:t>يشارك البرلمان في أغلب دول أوروبا الغربية، في عملية تعيين </a:t>
            </a:r>
            <a:r>
              <a:rPr lang="ar-SA" dirty="0" err="1" smtClean="0"/>
              <a:t>القضاة.</a:t>
            </a:r>
            <a:r>
              <a:rPr lang="ar-SA" dirty="0" smtClean="0"/>
              <a:t> من ذلك أنه في سويسرا وبلجيكا، ينتخب البرلمان دون سواه القضاة.</a:t>
            </a:r>
            <a:endParaRPr lang="ar-TN" dirty="0" smtClean="0"/>
          </a:p>
          <a:p>
            <a:pPr marL="0" indent="0" algn="just" eaLnBrk="1" hangingPunct="1">
              <a:defRPr/>
            </a:pPr>
            <a:r>
              <a:rPr lang="ar-TN" dirty="0" smtClean="0"/>
              <a:t> </a:t>
            </a:r>
            <a:r>
              <a:rPr lang="ar-SA" dirty="0" smtClean="0"/>
              <a:t>أما في النمسا، فمن بين أربعة عشر قاضيا  وستة مناوبين، يتمّ تعيين رئيس المحكمة، ونائبه وستة قضاة</a:t>
            </a:r>
            <a:r>
              <a:rPr lang="ar-TN" dirty="0" smtClean="0"/>
              <a:t> </a:t>
            </a:r>
            <a:r>
              <a:rPr lang="ar-SA" dirty="0" smtClean="0"/>
              <a:t>وثلاثة مستخلفين، بناء على اقتراح الحكومة الفيدرالية، في حين يتمّ تعيين ثلاثة قضاة ومستخلفين اثنين باقتراح من المجلس الوطني، وثلاثة قضاة ومستخلف واحد باقتراح من المجلس الفيدرالي.</a:t>
            </a:r>
            <a:endParaRPr lang="ar-TN" dirty="0" smtClean="0"/>
          </a:p>
          <a:p>
            <a:pPr algn="just">
              <a:defRPr/>
            </a:pPr>
            <a:endParaRPr lang="fr-FR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832475"/>
          </a:xfrm>
        </p:spPr>
        <p:txBody>
          <a:bodyPr/>
          <a:lstStyle/>
          <a:p>
            <a:pPr marL="0" indent="0" algn="just" eaLnBrk="1" hangingPunct="1">
              <a:defRPr/>
            </a:pPr>
            <a:r>
              <a:rPr lang="ar-SA" dirty="0" smtClean="0"/>
              <a:t>في إيطاليا، ينتخب البرلمان </a:t>
            </a:r>
            <a:r>
              <a:rPr lang="fr-FR" dirty="0" smtClean="0"/>
              <a:t>5</a:t>
            </a:r>
            <a:r>
              <a:rPr lang="ar-SA" dirty="0" smtClean="0"/>
              <a:t> من بين </a:t>
            </a:r>
            <a:r>
              <a:rPr lang="fr-FR" dirty="0" smtClean="0"/>
              <a:t>15</a:t>
            </a:r>
            <a:r>
              <a:rPr lang="ar-SA" dirty="0" smtClean="0"/>
              <a:t>عضوا في المحكمة الدستورية، في حين تختار السلطة القضائية </a:t>
            </a:r>
            <a:r>
              <a:rPr lang="fr-FR" dirty="0" smtClean="0"/>
              <a:t>5</a:t>
            </a:r>
            <a:r>
              <a:rPr lang="ar-SA" dirty="0" smtClean="0"/>
              <a:t> من بين قضاة الجهات القضائية العليا، و</a:t>
            </a:r>
            <a:r>
              <a:rPr lang="fr-FR" dirty="0" smtClean="0"/>
              <a:t>5</a:t>
            </a:r>
            <a:r>
              <a:rPr lang="ar-SA" dirty="0" smtClean="0"/>
              <a:t> يعينهم رئيس الجمهورية.</a:t>
            </a:r>
            <a:endParaRPr lang="ar-TN" dirty="0" smtClean="0"/>
          </a:p>
          <a:p>
            <a:pPr marL="0" indent="0" algn="just" eaLnBrk="1" hangingPunct="1">
              <a:defRPr/>
            </a:pPr>
            <a:r>
              <a:rPr lang="ar-TN" dirty="0" smtClean="0"/>
              <a:t> </a:t>
            </a:r>
            <a:r>
              <a:rPr lang="ar-SA" dirty="0" smtClean="0"/>
              <a:t>وفي ألمانيا ينتخب كل من مجلسين البرلمان الاتحادي نصف</a:t>
            </a:r>
            <a:r>
              <a:rPr lang="ar-TN" dirty="0" smtClean="0"/>
              <a:t> </a:t>
            </a:r>
            <a:r>
              <a:rPr lang="ar-SA" dirty="0" smtClean="0"/>
              <a:t>أعضاء المحكمة الفيدرالية.</a:t>
            </a:r>
          </a:p>
          <a:p>
            <a:pPr marL="0" indent="0" algn="just" eaLnBrk="1" hangingPunct="1">
              <a:defRPr/>
            </a:pPr>
            <a:r>
              <a:rPr lang="ar-TN" dirty="0" smtClean="0"/>
              <a:t>ف</a:t>
            </a:r>
            <a:r>
              <a:rPr lang="ar-SA" dirty="0" smtClean="0"/>
              <a:t>ي بلجيكيا يختار الملك كل قاض من ضمن قائمة من اسمين تقدم بالتداول من أحد مجلسي </a:t>
            </a:r>
            <a:r>
              <a:rPr lang="ar-SA" dirty="0" err="1" smtClean="0"/>
              <a:t>البرلمان.</a:t>
            </a:r>
            <a:r>
              <a:rPr lang="ar-SA" dirty="0" smtClean="0"/>
              <a:t> </a:t>
            </a:r>
            <a:endParaRPr lang="ar-TN" dirty="0" smtClean="0"/>
          </a:p>
          <a:p>
            <a:pPr marL="0" indent="0" algn="just" eaLnBrk="1" hangingPunct="1">
              <a:defRPr/>
            </a:pPr>
            <a:r>
              <a:rPr lang="ar-TN" dirty="0" smtClean="0"/>
              <a:t> </a:t>
            </a:r>
            <a:r>
              <a:rPr lang="ar-SA" dirty="0" smtClean="0"/>
              <a:t>في أسبانيا، يختار كل من مجلسي البرلمان </a:t>
            </a:r>
            <a:r>
              <a:rPr lang="fr-FR" dirty="0" smtClean="0"/>
              <a:t>4</a:t>
            </a:r>
            <a:r>
              <a:rPr lang="ar-TN" dirty="0" smtClean="0"/>
              <a:t> </a:t>
            </a:r>
            <a:r>
              <a:rPr lang="ar-SA" dirty="0" smtClean="0"/>
              <a:t>من القضاة </a:t>
            </a:r>
            <a:r>
              <a:rPr lang="fr-FR" dirty="0" smtClean="0"/>
              <a:t>12</a:t>
            </a:r>
            <a:r>
              <a:rPr lang="ar-SA" dirty="0" smtClean="0"/>
              <a:t> للمحكمة </a:t>
            </a:r>
            <a:r>
              <a:rPr lang="ar-SA" dirty="0" err="1" smtClean="0"/>
              <a:t>الدستورية.</a:t>
            </a:r>
            <a:r>
              <a:rPr lang="ar-SA" dirty="0" smtClean="0"/>
              <a:t> </a:t>
            </a:r>
            <a:r>
              <a:rPr lang="ar-TN" dirty="0" smtClean="0"/>
              <a:t>2 باقتراح من الحكومة، 2 مجلس القضاء.</a:t>
            </a:r>
            <a:r>
              <a:rPr lang="ar-SA" dirty="0" smtClean="0"/>
              <a:t> </a:t>
            </a:r>
            <a:endParaRPr lang="ar-TN" dirty="0" smtClean="0"/>
          </a:p>
          <a:p>
            <a:pPr marL="0" indent="0" algn="just" eaLnBrk="1" hangingPunct="1">
              <a:defRPr/>
            </a:pPr>
            <a:r>
              <a:rPr lang="ar-SA" dirty="0" smtClean="0"/>
              <a:t>في </a:t>
            </a:r>
            <a:r>
              <a:rPr lang="ar-TN" dirty="0" smtClean="0"/>
              <a:t>البرتغال 10</a:t>
            </a:r>
            <a:r>
              <a:rPr lang="ar-SA" dirty="0" smtClean="0"/>
              <a:t> </a:t>
            </a:r>
            <a:r>
              <a:rPr lang="ar-TN" dirty="0" smtClean="0"/>
              <a:t>من </a:t>
            </a:r>
            <a:r>
              <a:rPr lang="ar-SA" dirty="0" smtClean="0"/>
              <a:t>البرلمان </a:t>
            </a:r>
            <a:r>
              <a:rPr lang="ar-TN" dirty="0" smtClean="0"/>
              <a:t>و 3 بتزكية من النظراء.</a:t>
            </a:r>
          </a:p>
          <a:p>
            <a:pPr marL="0" indent="0" eaLnBrk="1" hangingPunct="1">
              <a:defRPr/>
            </a:pPr>
            <a:endParaRPr lang="fr-FR" dirty="0" smtClean="0"/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581650"/>
          </a:xfrm>
        </p:spPr>
        <p:txBody>
          <a:bodyPr/>
          <a:lstStyle/>
          <a:p>
            <a:pPr marL="0" indent="0" algn="just" eaLnBrk="1" hangingPunct="1">
              <a:defRPr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أما في بولونيا فيقع انتخاب جميع قضاة المحكمة الدستورية من البرلمان.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ar-TN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defRPr/>
            </a:pPr>
            <a:r>
              <a:rPr lang="ar-T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كما تساهم السلطة القضائيّة في تعيين قضاة المحاكم القضائية أو المحاكم العليا في كلّ من أسبانيا وإيطاليا وخاصة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اللكسمبورغ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، حيث تتركب المحكمة الدستورية من تسعة أعضاء أربعة منهم هم أعلى القضاة درجة في الدولة، أما الخمسة الباقون فيقع تعيينهم بعد أخذ رأي المحاكم العليا.</a:t>
            </a:r>
            <a:endParaRPr lang="ar-TN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defRPr/>
            </a:pPr>
            <a:r>
              <a:rPr lang="ar-T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ويقع عادة اشتراط أغلبيّة برلمانية معززة لاختيار قضاة المحاكم الدستورية أو العليا، مثلما هو الحال في ألمانيا وبلجيكيا وإيطاليا والبرتغال وأسبانيا.</a:t>
            </a:r>
            <a:r>
              <a:rPr lang="ar-TN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 eaLnBrk="1" hangingPunct="1">
              <a:defRPr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ويقع اختيار رئيس المحكمة من قبل قضاة المحكمة أنفسهم في كل من أسبانيا وإيطاليا وبلجيكيا والبرتغال، في حين، يرأس المحكمة الدستورية في </a:t>
            </a:r>
            <a:r>
              <a:rPr lang="ar-TN" sz="2800" dirty="0" smtClean="0">
                <a:latin typeface="Times New Roman" pitchFamily="18" charset="0"/>
                <a:cs typeface="Times New Roman" pitchFamily="18" charset="0"/>
              </a:rPr>
              <a:t>ا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للكسمبورغ أرفع القضاة في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الدولة.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ar-TN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في حين توجد في عديد الدول الأخرى قواعد لتقاسم الأدوار لتعيين الرئيس.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ar-TN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معايير التعيين</a:t>
            </a:r>
            <a:endParaRPr lang="fr-FR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pPr marL="0" indent="0" algn="just" eaLnBrk="1" hangingPunct="1">
              <a:defRPr/>
            </a:pPr>
            <a:r>
              <a:rPr lang="ar-SA" sz="2800" dirty="0" smtClean="0"/>
              <a:t>تلتقي كل الدساتير الأوروبية حول اشتراط جملة من المؤهلات لعضوية المحاكم العليا أو الدستورية</a:t>
            </a:r>
            <a:r>
              <a:rPr lang="ar-TN" sz="2800" dirty="0" err="1" smtClean="0"/>
              <a:t>.</a:t>
            </a:r>
            <a:r>
              <a:rPr lang="ar-TN" sz="2800" dirty="0" smtClean="0"/>
              <a:t> ففي ألمانيا، يشترط في أعضاء المحكمة الدستورية أن يكونوا واصلوا التكوين المشترك لكل أعضاء أسلاك رجال القانون.</a:t>
            </a:r>
          </a:p>
          <a:p>
            <a:pPr marL="0" indent="0" algn="just" eaLnBrk="1" hangingPunct="1">
              <a:defRPr/>
            </a:pPr>
            <a:r>
              <a:rPr lang="ar-TN" sz="2800" dirty="0" smtClean="0"/>
              <a:t> أما في إيطاليا وأسبانيا فيجب أن يكون القضاة الدستوريون، رجال قانون ذوي خبرة.</a:t>
            </a:r>
          </a:p>
          <a:p>
            <a:pPr marL="0" indent="0" algn="just" eaLnBrk="1" hangingPunct="1">
              <a:defRPr/>
            </a:pPr>
            <a:r>
              <a:rPr lang="ar-TN" sz="2800" dirty="0" smtClean="0"/>
              <a:t> في البرتغال 6 من ضمن القضاة والبقية من رجال القانون.</a:t>
            </a:r>
          </a:p>
          <a:p>
            <a:pPr marL="0" indent="0" algn="just" eaLnBrk="1" hangingPunct="1">
              <a:defRPr/>
            </a:pPr>
            <a:endParaRPr lang="ar-TN" sz="2800" dirty="0" smtClean="0"/>
          </a:p>
          <a:p>
            <a:pPr marL="0" indent="0" algn="just" eaLnBrk="1" hangingPunct="1">
              <a:defRPr/>
            </a:pPr>
            <a:r>
              <a:rPr lang="ar-TN" sz="2800" dirty="0" smtClean="0"/>
              <a:t> أما في بولونيا فيجب أن يكونوا حائزين على المؤهلات اللازمة لعضوية المحاكم العليا.</a:t>
            </a:r>
          </a:p>
          <a:p>
            <a:pPr>
              <a:defRPr/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581650"/>
          </a:xfrm>
        </p:spPr>
        <p:txBody>
          <a:bodyPr/>
          <a:lstStyle/>
          <a:p>
            <a:pPr marL="0" indent="0" algn="just" eaLnBrk="1" hangingPunct="1">
              <a:defRPr/>
            </a:pPr>
            <a:r>
              <a:rPr lang="ar-TN" dirty="0" smtClean="0"/>
              <a:t>وتتميّز بلجيكيا بحلّ فريد يتمثل في أنه لعضوية المحكمة الدستورية، يتوجّب على المرشّح أن يكون مارس لمدة خمس سنوات إما وظيفة رجل قانون، أو عضوية البرلمان.</a:t>
            </a:r>
          </a:p>
          <a:p>
            <a:pPr marL="0" indent="0" algn="just" eaLnBrk="1" hangingPunct="1">
              <a:defRPr/>
            </a:pPr>
            <a:r>
              <a:rPr lang="ar-TN" dirty="0" smtClean="0"/>
              <a:t> </a:t>
            </a:r>
            <a:endParaRPr lang="fr-FR" dirty="0" smtClean="0"/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206500"/>
          </a:xfrm>
        </p:spPr>
        <p:txBody>
          <a:bodyPr/>
          <a:lstStyle/>
          <a:p>
            <a:pPr>
              <a:defRPr/>
            </a:pPr>
            <a:r>
              <a:rPr lang="ar-TN" b="1" dirty="0" smtClean="0"/>
              <a:t/>
            </a:r>
            <a:br>
              <a:rPr lang="ar-TN" b="1" dirty="0" smtClean="0"/>
            </a:br>
            <a:r>
              <a:rPr lang="ar-TN" b="1" dirty="0" smtClean="0">
                <a:solidFill>
                  <a:srgbClr val="FF0000"/>
                </a:solidFill>
              </a:rPr>
              <a:t> </a:t>
            </a:r>
            <a:r>
              <a:rPr lang="ar-TN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مدّة التعيين</a:t>
            </a:r>
            <a:r>
              <a:rPr lang="fr-FR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fr-FR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fr-FR" dirty="0">
              <a:solidFill>
                <a:schemeClr val="accent2">
                  <a:lumMod val="60000"/>
                  <a:lumOff val="4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8888"/>
          </a:xfrm>
        </p:spPr>
        <p:txBody>
          <a:bodyPr/>
          <a:lstStyle/>
          <a:p>
            <a:pPr marL="0" indent="0" algn="just" eaLnBrk="1" hangingPunct="1">
              <a:defRPr/>
            </a:pPr>
            <a:r>
              <a:rPr lang="ar-SA" sz="2800" dirty="0" smtClean="0"/>
              <a:t>الولايات المتحدة الأمريكية هي الدولة الوحيدة قضاة </a:t>
            </a:r>
            <a:r>
              <a:rPr lang="ar-TN" sz="2800" dirty="0" smtClean="0"/>
              <a:t>  </a:t>
            </a:r>
            <a:r>
              <a:rPr lang="ar-SA" sz="2800" dirty="0" smtClean="0"/>
              <a:t>المحكمة العليا </a:t>
            </a:r>
            <a:r>
              <a:rPr lang="ar-SA" sz="2800" dirty="0" smtClean="0">
                <a:solidFill>
                  <a:srgbClr val="FFC000"/>
                </a:solidFill>
              </a:rPr>
              <a:t>مدى </a:t>
            </a:r>
            <a:r>
              <a:rPr lang="ar-SA" sz="2800" dirty="0" err="1" smtClean="0">
                <a:solidFill>
                  <a:srgbClr val="FFC000"/>
                </a:solidFill>
              </a:rPr>
              <a:t>الحياة</a:t>
            </a:r>
            <a:r>
              <a:rPr lang="ar-SA" sz="2800" dirty="0" err="1" smtClean="0"/>
              <a:t>.</a:t>
            </a:r>
            <a:r>
              <a:rPr lang="ar-SA" sz="2800" dirty="0" smtClean="0"/>
              <a:t> ويمكن عزلهم وفق نفس إجراء الاتهام المتبع بالنسبة </a:t>
            </a:r>
            <a:r>
              <a:rPr lang="ar-SA" sz="2800" dirty="0" err="1" smtClean="0"/>
              <a:t>للرئيس.</a:t>
            </a:r>
            <a:r>
              <a:rPr lang="ar-SA" sz="2800" dirty="0" smtClean="0"/>
              <a:t> ولم يقع إلى اليوم عزل أي من قضاة المحكمة.</a:t>
            </a:r>
            <a:endParaRPr lang="ar-TN" sz="2800" dirty="0" smtClean="0"/>
          </a:p>
          <a:p>
            <a:pPr marL="0" indent="0" algn="just" eaLnBrk="1" hangingPunct="1">
              <a:defRPr/>
            </a:pPr>
            <a:r>
              <a:rPr lang="ar-TN" sz="2800" dirty="0" smtClean="0"/>
              <a:t> وفي </a:t>
            </a:r>
            <a:r>
              <a:rPr lang="ar-TN" sz="2800" b="1" dirty="0" smtClean="0"/>
              <a:t>البحرين </a:t>
            </a:r>
            <a:r>
              <a:rPr lang="ar-TN" sz="2800" dirty="0" smtClean="0"/>
              <a:t>يعين رئيس وأعضاء المحكمة العليا لمدّة تسع سنوات غير قابلة للتجديد.</a:t>
            </a:r>
            <a:endParaRPr lang="fr-FR" sz="2800" dirty="0" smtClean="0"/>
          </a:p>
          <a:p>
            <a:pPr marL="0" indent="0" algn="just" eaLnBrk="1" hangingPunct="1">
              <a:defRPr/>
            </a:pPr>
            <a:r>
              <a:rPr lang="ar-TN" sz="2800" dirty="0" smtClean="0"/>
              <a:t> </a:t>
            </a:r>
            <a:r>
              <a:rPr lang="ar-SA" sz="2800" dirty="0" smtClean="0"/>
              <a:t>أما في </a:t>
            </a:r>
            <a:r>
              <a:rPr lang="ar-TN" sz="2800" dirty="0" smtClean="0"/>
              <a:t>أغلب</a:t>
            </a:r>
            <a:r>
              <a:rPr lang="ar-SA" sz="2800" dirty="0" smtClean="0"/>
              <a:t> الدول الأوروبية فإن قضاة المحاكم العليا أو الدستورية يعينون إما لمدة محدّدة أو إلى حين بلوغهم سنا معيّنة.</a:t>
            </a:r>
          </a:p>
          <a:p>
            <a:pPr marL="0" indent="0" algn="just" eaLnBrk="1" hangingPunct="1">
              <a:buFont typeface="Wingdings" pitchFamily="2" charset="2"/>
              <a:buChar char="Ø"/>
              <a:defRPr/>
            </a:pPr>
            <a:r>
              <a:rPr lang="ar-SA" sz="2800" dirty="0" smtClean="0"/>
              <a:t>فبالنسبة لاختيار مدّة معيّنة، عادة ما تكون هذه المدة طويلة وغير قابلة للتجديد، وفي هذا ضمانة لحياد </a:t>
            </a:r>
            <a:r>
              <a:rPr lang="ar-SA" sz="2800" dirty="0" err="1" smtClean="0"/>
              <a:t>القضاة.</a:t>
            </a:r>
            <a:r>
              <a:rPr lang="ar-SA" sz="2800" dirty="0" smtClean="0"/>
              <a:t> ففي إيطاليا وأسبانيا وبولونيا والبرتغال وفرنسا يعين قضاة المحاكم الدستورية لمدّة تسع </a:t>
            </a:r>
            <a:r>
              <a:rPr lang="ar-SA" sz="2800" dirty="0" err="1" smtClean="0"/>
              <a:t>سنوات.</a:t>
            </a:r>
            <a:r>
              <a:rPr lang="ar-SA" sz="2800" dirty="0" smtClean="0"/>
              <a:t> </a:t>
            </a:r>
            <a:r>
              <a:rPr lang="ar-TN" sz="2800" dirty="0" smtClean="0"/>
              <a:t> </a:t>
            </a:r>
            <a:r>
              <a:rPr lang="ar-SA" sz="2800" dirty="0" smtClean="0"/>
              <a:t>ويعينون لمدة 12 سنة في ألمانيا.</a:t>
            </a:r>
          </a:p>
          <a:p>
            <a:pPr>
              <a:defRPr/>
            </a:pPr>
            <a:endParaRPr lang="fr-FR" sz="28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TN" dirty="0" smtClean="0">
                <a:solidFill>
                  <a:srgbClr val="FF0000"/>
                </a:solidFill>
              </a:rPr>
              <a:t>مقدمة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pPr algn="just"/>
            <a:r>
              <a:rPr lang="ar-TN" dirty="0" smtClean="0"/>
              <a:t>مكّنت رقابة دستورية القوانين من استكمال عناصر دولة القانون، ومن ضمان مبادئ حقوق الإنسان.</a:t>
            </a:r>
          </a:p>
          <a:p>
            <a:pPr algn="just"/>
            <a:r>
              <a:rPr lang="ar-TN" dirty="0" smtClean="0"/>
              <a:t>فقد مكنت هذه الرقابة من تجاوز الدولة القانونيّة، إلى دولة القانون.</a:t>
            </a:r>
          </a:p>
          <a:p>
            <a:pPr algn="just"/>
            <a:r>
              <a:rPr lang="ar-TN" dirty="0" smtClean="0"/>
              <a:t>ففي غياب رقابة الدستورية، تحول الدستور الذي أرادت فلسفة الأنوار جعله أداة للحرية، إلى قواعد تفتقر إلى الإلزامية.</a:t>
            </a:r>
          </a:p>
          <a:p>
            <a:pPr algn="just"/>
            <a:r>
              <a:rPr lang="ar-TN" dirty="0" smtClean="0"/>
              <a:t>ومن المفروض تعريف كل من دولة القانون والقضاء الدستوري حتى نعرف العلاقة الممكنة </a:t>
            </a:r>
            <a:r>
              <a:rPr lang="ar-TN" dirty="0" err="1" smtClean="0"/>
              <a:t>بينهما.</a:t>
            </a:r>
            <a:r>
              <a:rPr lang="ar-TN" dirty="0" smtClean="0"/>
              <a:t> </a:t>
            </a:r>
            <a:endParaRPr lang="fr-FR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654675"/>
          </a:xfrm>
        </p:spPr>
        <p:txBody>
          <a:bodyPr/>
          <a:lstStyle/>
          <a:p>
            <a:pPr marL="0" indent="0" algn="just" eaLnBrk="1" hangingPunct="1">
              <a:buFont typeface="Wingdings" pitchFamily="2" charset="2"/>
              <a:buChar char="Ø"/>
              <a:defRPr/>
            </a:pPr>
            <a:r>
              <a:rPr lang="ar-SA" dirty="0" smtClean="0"/>
              <a:t>وتتبنى دول أخرى تحديد سنّ قصوى تمثل سن</a:t>
            </a:r>
            <a:r>
              <a:rPr lang="ar-TN" dirty="0" smtClean="0"/>
              <a:t>ّ</a:t>
            </a:r>
            <a:r>
              <a:rPr lang="ar-SA" dirty="0" smtClean="0"/>
              <a:t> التقاعد بالنسبة لقضاة المحاكم العليا والمحاكم الدستورية، ففي </a:t>
            </a:r>
            <a:r>
              <a:rPr lang="ar-SA" dirty="0" err="1" smtClean="0"/>
              <a:t>اللكسمبورغ</a:t>
            </a:r>
            <a:r>
              <a:rPr lang="ar-SA" dirty="0" smtClean="0"/>
              <a:t> حددت هذه السن ب 65 سنة، و بسبعين سنة في كل من النمسا وبلجيكيا.</a:t>
            </a:r>
            <a:endParaRPr lang="ar-TN" dirty="0" smtClean="0"/>
          </a:p>
          <a:p>
            <a:pPr marL="0" indent="0" eaLnBrk="1" hangingPunct="1">
              <a:buFont typeface="Wingdings" pitchFamily="2" charset="2"/>
              <a:buChar char="q"/>
              <a:defRPr/>
            </a:pPr>
            <a:r>
              <a:rPr lang="ar-SA" dirty="0" smtClean="0"/>
              <a:t>في كندا يبقى قضاة المحكمة الاتحادية العليا في مناصبهم حتى سن الخامسة والسبعين أو إلى حين استقالتهم.</a:t>
            </a:r>
            <a:endParaRPr lang="ar-SA" b="1" dirty="0" smtClean="0"/>
          </a:p>
          <a:p>
            <a:pPr marL="0" indent="0" algn="just" eaLnBrk="1" hangingPunct="1">
              <a:defRPr/>
            </a:pPr>
            <a:r>
              <a:rPr lang="ar-SA" b="1" dirty="0" smtClean="0"/>
              <a:t> </a:t>
            </a:r>
            <a:r>
              <a:rPr lang="ar-SA" dirty="0" smtClean="0"/>
              <a:t>أما في استراليا</a:t>
            </a:r>
            <a:r>
              <a:rPr lang="ar-SA" b="1" dirty="0" smtClean="0"/>
              <a:t> فتمتد ولاية القضاة إلى حين بلوغ سنّ </a:t>
            </a:r>
            <a:r>
              <a:rPr lang="ar-SA" b="1" dirty="0" err="1" smtClean="0"/>
              <a:t>السبعين.</a:t>
            </a:r>
            <a:r>
              <a:rPr lang="ar-SA" b="1" dirty="0" smtClean="0"/>
              <a:t> ولا يمكن عزلهم إلا بقرار من الحاكم العام مطلب من مجلسي البرلمان، إما لعجز أو لسوء تصرّف.</a:t>
            </a:r>
            <a:endParaRPr lang="fr-FR" b="1" dirty="0" smtClean="0"/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449" name="Group 81"/>
          <p:cNvGraphicFramePr>
            <a:graphicFrameLocks noGrp="1"/>
          </p:cNvGraphicFramePr>
          <p:nvPr>
            <p:ph type="tbl" idx="1"/>
          </p:nvPr>
        </p:nvGraphicFramePr>
        <p:xfrm>
          <a:off x="155575" y="468313"/>
          <a:ext cx="8856663" cy="5864225"/>
        </p:xfrm>
        <a:graphic>
          <a:graphicData uri="http://schemas.openxmlformats.org/drawingml/2006/table">
            <a:tbl>
              <a:tblPr rtl="1"/>
              <a:tblGrid>
                <a:gridCol w="4584700"/>
                <a:gridCol w="4271963"/>
              </a:tblGrid>
              <a:tr h="50482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ar-TN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التركيبة في مشروع اتحاد الشغل</a:t>
                      </a:r>
                      <a:endParaRPr kumimoji="0" lang="en-US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ar-TN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التركيبة في مشروع لجنة الخبراء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59400">
                <a:tc>
                  <a:txBody>
                    <a:bodyPr/>
                    <a:lstStyle/>
                    <a:p>
                      <a:pPr marL="533400" marR="0" lvl="0" indent="-53340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ar-T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11 </a:t>
                      </a:r>
                      <a:r>
                        <a:rPr kumimoji="0" lang="ar-TN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عضوا.</a:t>
                      </a:r>
                      <a:r>
                        <a:rPr kumimoji="0" lang="ar-T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من ذوي الخبرة في المجال القانوني: 4 رئيس.الجمهورية، 4 ينتخبهم مجلس الشعب من قائمة موسعة يقترحها رئيس </a:t>
                      </a:r>
                      <a:r>
                        <a:rPr kumimoji="0" lang="ar-TN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المجلس.</a:t>
                      </a:r>
                      <a:r>
                        <a:rPr kumimoji="0" lang="ar-T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3 اعضاء بصفتهم الرؤساء الأول للمحاكم.</a:t>
                      </a:r>
                    </a:p>
                    <a:p>
                      <a:pPr marL="533400" marR="0" lvl="0" indent="-53340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ar-T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مدة 10 سنوات غير قابلة للتجديد.</a:t>
                      </a:r>
                    </a:p>
                    <a:p>
                      <a:pPr marL="533400" marR="0" lvl="0" indent="-53340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ar-T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كل 5 سنوات تجديد نصفي.</a:t>
                      </a:r>
                    </a:p>
                    <a:p>
                      <a:pPr marL="533400" marR="0" lvl="0" indent="-53340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ar-T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عدم الجمع والحياد.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Char char="n"/>
                        <a:tabLst/>
                        <a:defRPr/>
                      </a:pPr>
                      <a:r>
                        <a:rPr lang="ar-T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أحد عشر عضوا يقع اختيارهم من بين الأساتذة الجامعييـّن والقضاة</a:t>
                      </a:r>
                      <a:r>
                        <a:rPr lang="fr-F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،</a:t>
                      </a:r>
                      <a:r>
                        <a:rPr lang="ar-T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من ذوي الخبرة القانونيّة المتميّزة التّي لا تقلّ عن خمس عشرة سنة، ثلاثة أعضاء يعيّـنهم رئيس الجمهوريّة، وثلاثة يعيّـنهم رئيس الحكومة وثلاثة يعيّـنهم رئيس مجلس النوّاب وٱ</a:t>
                      </a:r>
                      <a:r>
                        <a:rPr lang="ar-TN" sz="2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ثنان</a:t>
                      </a:r>
                      <a:r>
                        <a:rPr lang="ar-T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يعيّـنهم رئيس محكمة التعقيب وذلك لمدّة ثماني سنوات غير قابلة للتجديد.</a:t>
                      </a:r>
                      <a:endParaRPr lang="fr-FR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endParaRPr kumimoji="0" lang="fr-F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TN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2.</a:t>
            </a:r>
            <a:r>
              <a:rPr lang="ar-TN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الإجراءات</a:t>
            </a:r>
            <a:endParaRPr lang="fr-FR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TN" dirty="0" smtClean="0"/>
              <a:t>لئن مثل القضاء الدستوري حلا متقدما لضمان دولة القانون باعتباره يقوم على اجراءات وآليات تبلورت قرنا بعد بروز رقابة الدفع في الولايات المتحدة.</a:t>
            </a:r>
          </a:p>
          <a:p>
            <a:r>
              <a:rPr lang="ar-TN" dirty="0" smtClean="0"/>
              <a:t>لكن هذا لم يمنع من وجود نقائص صاحبت النموذج الأصلي للقضاء </a:t>
            </a:r>
            <a:r>
              <a:rPr lang="ar-TN" dirty="0" err="1" smtClean="0"/>
              <a:t>الدستوري </a:t>
            </a:r>
            <a:r>
              <a:rPr lang="ar-TN" dirty="0" smtClean="0"/>
              <a:t>(أ) وهو ما تم تداركه عبر تطوير آليا </a:t>
            </a:r>
            <a:r>
              <a:rPr lang="ar-TN" dirty="0" err="1" smtClean="0"/>
              <a:t>الرقابة </a:t>
            </a:r>
            <a:r>
              <a:rPr lang="ar-TN" dirty="0" smtClean="0"/>
              <a:t>(ب</a:t>
            </a:r>
            <a:r>
              <a:rPr lang="ar-TN" dirty="0" err="1" smtClean="0"/>
              <a:t>).</a:t>
            </a:r>
            <a:endParaRPr lang="fr-FR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ar-TN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نقائص القضاء الدستوري الكلاسيكي</a:t>
            </a:r>
            <a:endParaRPr lang="fr-FR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ar-TN" dirty="0" smtClean="0"/>
              <a:t>لئن تجاوز القضاء الدستوري سلبيات الرقابة عن طريق الدفع، إلا أنه أدى إلى سلبيات </a:t>
            </a:r>
            <a:r>
              <a:rPr lang="ar-TN" dirty="0" err="1" smtClean="0"/>
              <a:t>أخرى </a:t>
            </a:r>
            <a:r>
              <a:rPr lang="ar-TN" dirty="0" smtClean="0"/>
              <a:t>: </a:t>
            </a:r>
            <a:r>
              <a:rPr lang="ar-TN" dirty="0" err="1" smtClean="0"/>
              <a:t>تواطئ</a:t>
            </a:r>
            <a:r>
              <a:rPr lang="ar-TN" dirty="0" smtClean="0"/>
              <a:t> من له الحق في إثارة عدم الدستورية، أو لتسارع نسق التشريع وتصاعد تعقيد النصوص القانونية.</a:t>
            </a:r>
          </a:p>
          <a:p>
            <a:pPr algn="just">
              <a:defRPr/>
            </a:pPr>
            <a:endParaRPr lang="ar-TN" dirty="0" smtClean="0"/>
          </a:p>
          <a:p>
            <a:pPr algn="just">
              <a:defRPr/>
            </a:pPr>
            <a:r>
              <a:rPr lang="ar-TN" dirty="0" smtClean="0"/>
              <a:t>ويكون من غير الممكن في هذه الحالة تدارك الأمر إذ أن دعوى عدم الدستورية مقيدة بأجل.</a:t>
            </a:r>
            <a:endParaRPr lang="fr-FR" dirty="0" smtClean="0"/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ar-TN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تطوّر القضاء الدستوري اليوم</a:t>
            </a:r>
            <a:endParaRPr lang="fr-FR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ar-TN" dirty="0" smtClean="0"/>
              <a:t>لقد تم العمل على تدارك ثغرات القضاء الدستوري الكلاسيكي وذلك </a:t>
            </a:r>
            <a:r>
              <a:rPr lang="ar-TN" dirty="0" err="1" smtClean="0"/>
              <a:t>عبر:</a:t>
            </a:r>
            <a:endParaRPr lang="ar-TN" dirty="0" smtClean="0"/>
          </a:p>
          <a:p>
            <a:pPr>
              <a:defRPr/>
            </a:pPr>
            <a:r>
              <a:rPr lang="ar-TN" dirty="0" err="1" smtClean="0"/>
              <a:t>1.</a:t>
            </a:r>
            <a:r>
              <a:rPr lang="ar-TN" dirty="0" smtClean="0"/>
              <a:t> توسيع حق إثارة عدم الدستورية.</a:t>
            </a:r>
          </a:p>
          <a:p>
            <a:pPr>
              <a:defRPr/>
            </a:pPr>
            <a:r>
              <a:rPr lang="ar-TN" dirty="0" err="1" smtClean="0"/>
              <a:t>2.</a:t>
            </a:r>
            <a:r>
              <a:rPr lang="ar-TN" dirty="0" smtClean="0"/>
              <a:t> توسيع مجال الرقابة ليشمل النصوص التي دخلت حيز التنفيذ.</a:t>
            </a:r>
          </a:p>
          <a:p>
            <a:pPr>
              <a:defRPr/>
            </a:pPr>
            <a:r>
              <a:rPr lang="ar-TN" dirty="0" err="1" smtClean="0"/>
              <a:t>3.</a:t>
            </a:r>
            <a:r>
              <a:rPr lang="ar-TN" dirty="0" smtClean="0"/>
              <a:t> تشريك القاضي العدلي والقاضي الإداري في الرقابة.</a:t>
            </a:r>
          </a:p>
          <a:p>
            <a:pPr>
              <a:defRPr/>
            </a:pPr>
            <a:r>
              <a:rPr lang="ar-TN" dirty="0" err="1" smtClean="0"/>
              <a:t>4.</a:t>
            </a:r>
            <a:r>
              <a:rPr lang="ar-TN" dirty="0" smtClean="0"/>
              <a:t> تطوير آثار الرقابة.</a:t>
            </a:r>
            <a:endParaRPr lang="fr-FR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ar-TN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الإجراءات</a:t>
            </a:r>
            <a:endParaRPr lang="fr-FR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تتمّ إثارة مسائل عدم الدستورية أمام المحكمة الاتحادية العليا بعدة طرق هي: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طريق الدعوى الأصليّة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، ويتم تقديم هذه الدعوى:</a:t>
            </a:r>
            <a:endParaRPr lang="ar-TN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طريق الدفع من الأفراد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ar-TN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طريق الإحالة من محكمة الموضوع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: الحقّ لقاضي الموضوع في الالتجاء من تلقاء نفسه إلى المحكمة العليا لتفصل في دستوريّة نصّ لازم للفصل في دعوى منظورة أمامه،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ar-TN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الاختصاصات</a:t>
            </a:r>
            <a:endParaRPr lang="fr-FR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ar-TN" dirty="0" smtClean="0"/>
              <a:t>لقد تمّ توسيع اختصاصات القضاء الدستوري فعلاوة على رقابة دستورية القوانين، يبتّ القضاء الدستوري في النزاعات بين </a:t>
            </a:r>
            <a:r>
              <a:rPr lang="ar-TN" dirty="0" err="1" smtClean="0"/>
              <a:t>السلط</a:t>
            </a:r>
            <a:r>
              <a:rPr lang="ar-TN" dirty="0" smtClean="0"/>
              <a:t> خاصة فيما يتعلق بالحدود بين مجال القانون ومجال السلطة الترتيبية.</a:t>
            </a:r>
          </a:p>
          <a:p>
            <a:pPr algn="just">
              <a:defRPr/>
            </a:pPr>
            <a:r>
              <a:rPr lang="ar-TN" dirty="0" smtClean="0"/>
              <a:t>يبتّ كذلك في أهمّ النزاعات </a:t>
            </a:r>
            <a:r>
              <a:rPr lang="ar-TN" dirty="0" err="1" smtClean="0"/>
              <a:t>الإنتخابية</a:t>
            </a:r>
            <a:r>
              <a:rPr lang="ar-TN" dirty="0" smtClean="0"/>
              <a:t> الخاصة </a:t>
            </a:r>
            <a:r>
              <a:rPr lang="ar-TN" dirty="0" err="1" smtClean="0"/>
              <a:t>بالإنتخابات</a:t>
            </a:r>
            <a:r>
              <a:rPr lang="ar-TN" dirty="0" smtClean="0"/>
              <a:t> التشريعية والرئاسية.</a:t>
            </a:r>
          </a:p>
          <a:p>
            <a:pPr algn="just">
              <a:defRPr/>
            </a:pPr>
            <a:r>
              <a:rPr lang="ar-TN" dirty="0" smtClean="0"/>
              <a:t>يبت في </a:t>
            </a:r>
            <a:r>
              <a:rPr lang="ar-TN" dirty="0" err="1" smtClean="0"/>
              <a:t>الإتهامات</a:t>
            </a:r>
            <a:r>
              <a:rPr lang="ar-TN" dirty="0" smtClean="0"/>
              <a:t> الصادرة ضد رئيس </a:t>
            </a:r>
            <a:r>
              <a:rPr lang="ar-TN" dirty="0" err="1" smtClean="0"/>
              <a:t>الجمهورية .</a:t>
            </a:r>
            <a:endParaRPr lang="ar-TN" dirty="0" smtClean="0"/>
          </a:p>
          <a:p>
            <a:pPr algn="just">
              <a:defRPr/>
            </a:pPr>
            <a:r>
              <a:rPr lang="ar-TN" dirty="0" smtClean="0"/>
              <a:t>يبت في حالات </a:t>
            </a:r>
            <a:r>
              <a:rPr lang="ar-TN" dirty="0" err="1" smtClean="0"/>
              <a:t>الشغور</a:t>
            </a:r>
            <a:r>
              <a:rPr lang="ar-TN" dirty="0" smtClean="0"/>
              <a:t>، وتوفر وانتهاء حالة الطوارئ.</a:t>
            </a:r>
          </a:p>
          <a:p>
            <a:pPr>
              <a:defRPr/>
            </a:pPr>
            <a:endParaRPr lang="ar-TN" dirty="0" smtClean="0"/>
          </a:p>
          <a:p>
            <a:pPr>
              <a:defRPr/>
            </a:pPr>
            <a:endParaRPr lang="fr-FR" sz="24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TN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الاختصاصات</a:t>
            </a:r>
            <a:endParaRPr lang="fr-FR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ar-TN" dirty="0" smtClean="0"/>
              <a:t>لضمان دولة القانون بشكل فعال، من المفروض يشمل اختصا القضاء الدستوري عدة مجالات يمكن من خلالها انتهاك الحقوق </a:t>
            </a:r>
            <a:r>
              <a:rPr lang="ar-TN" dirty="0" err="1" smtClean="0"/>
              <a:t>والحريات:</a:t>
            </a:r>
            <a:endParaRPr lang="ar-TN" dirty="0" smtClean="0"/>
          </a:p>
          <a:p>
            <a:r>
              <a:rPr lang="ar-TN" dirty="0" err="1" smtClean="0"/>
              <a:t>1.</a:t>
            </a:r>
            <a:r>
              <a:rPr lang="ar-TN" dirty="0" smtClean="0"/>
              <a:t> رقابة دستورية القوانين.</a:t>
            </a:r>
          </a:p>
          <a:p>
            <a:r>
              <a:rPr lang="ar-TN" dirty="0" err="1" smtClean="0"/>
              <a:t>2.</a:t>
            </a:r>
            <a:r>
              <a:rPr lang="ar-TN" dirty="0" smtClean="0"/>
              <a:t> جزء من النزاعات </a:t>
            </a:r>
            <a:r>
              <a:rPr lang="ar-TN" dirty="0" err="1" smtClean="0"/>
              <a:t>الإنتخابية.</a:t>
            </a:r>
            <a:endParaRPr lang="ar-TN" dirty="0" smtClean="0"/>
          </a:p>
          <a:p>
            <a:r>
              <a:rPr lang="ar-TN" dirty="0" err="1" smtClean="0"/>
              <a:t>3.</a:t>
            </a:r>
            <a:r>
              <a:rPr lang="ar-TN" dirty="0" smtClean="0"/>
              <a:t> محاكمة الرئيس في حالة خرق الدستور.</a:t>
            </a:r>
            <a:endParaRPr lang="fr-FR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TN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1.</a:t>
            </a:r>
            <a:r>
              <a:rPr lang="ar-TN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رقابة دستورية القوانين</a:t>
            </a:r>
            <a:endParaRPr lang="fr-FR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TN" dirty="0" smtClean="0"/>
              <a:t>لا شك أن </a:t>
            </a:r>
            <a:r>
              <a:rPr lang="ar-TN" dirty="0" err="1" smtClean="0"/>
              <a:t>الإختصاص</a:t>
            </a:r>
            <a:r>
              <a:rPr lang="ar-TN" dirty="0" smtClean="0"/>
              <a:t> الأصلي للقضاء الدستوري هو فرض احترام </a:t>
            </a:r>
            <a:r>
              <a:rPr lang="ar-TN" smtClean="0"/>
              <a:t>دستورية القوانين على  </a:t>
            </a:r>
            <a:endParaRPr lang="fr-FR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ar-TN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مقترحات بالنسبة للدستور القادم</a:t>
            </a:r>
            <a:endParaRPr lang="fr-FR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ar-TN" dirty="0" smtClean="0"/>
              <a:t>يبدو أن أحد نقاط </a:t>
            </a:r>
            <a:r>
              <a:rPr lang="ar-TN" dirty="0" err="1" smtClean="0"/>
              <a:t>الإلتقاء</a:t>
            </a:r>
            <a:r>
              <a:rPr lang="ar-TN" dirty="0" smtClean="0"/>
              <a:t> اليوم بخصوص دستور الجمهورية القادمة هو القضاء الدستوري.</a:t>
            </a:r>
          </a:p>
          <a:p>
            <a:pPr>
              <a:defRPr/>
            </a:pPr>
            <a:r>
              <a:rPr lang="ar-TN" dirty="0" smtClean="0"/>
              <a:t>ومع وجود بعض </a:t>
            </a:r>
            <a:r>
              <a:rPr lang="ar-TN" dirty="0" err="1" smtClean="0"/>
              <a:t>الإختلافات</a:t>
            </a:r>
            <a:r>
              <a:rPr lang="ar-TN" dirty="0" smtClean="0"/>
              <a:t> بين المشاريع الجادة في هذا المجال، فإن نقاط </a:t>
            </a:r>
            <a:r>
              <a:rPr lang="ar-TN" dirty="0" err="1" smtClean="0"/>
              <a:t>الإلتقاء</a:t>
            </a:r>
            <a:r>
              <a:rPr lang="ar-TN" dirty="0" smtClean="0"/>
              <a:t> تتمثل </a:t>
            </a:r>
            <a:r>
              <a:rPr lang="ar-TN" dirty="0" err="1" smtClean="0"/>
              <a:t>في:</a:t>
            </a:r>
            <a:endParaRPr lang="ar-TN" dirty="0" smtClean="0"/>
          </a:p>
          <a:p>
            <a:pPr>
              <a:defRPr/>
            </a:pPr>
            <a:r>
              <a:rPr lang="ar-TN" dirty="0" err="1" smtClean="0"/>
              <a:t>1.</a:t>
            </a:r>
            <a:r>
              <a:rPr lang="ar-TN" dirty="0" smtClean="0"/>
              <a:t> التركيبة.</a:t>
            </a:r>
          </a:p>
          <a:p>
            <a:pPr>
              <a:defRPr/>
            </a:pPr>
            <a:r>
              <a:rPr lang="ar-TN" dirty="0" err="1" smtClean="0"/>
              <a:t>2.</a:t>
            </a:r>
            <a:r>
              <a:rPr lang="ar-TN" dirty="0" smtClean="0"/>
              <a:t> الضمانات.</a:t>
            </a:r>
          </a:p>
          <a:p>
            <a:pPr>
              <a:defRPr/>
            </a:pPr>
            <a:r>
              <a:rPr lang="ar-TN" dirty="0" smtClean="0"/>
              <a:t>الصلاحيات.</a:t>
            </a:r>
            <a:endParaRPr lang="fr-FR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90947"/>
          </a:xfrm>
        </p:spPr>
        <p:txBody>
          <a:bodyPr/>
          <a:lstStyle/>
          <a:p>
            <a:pPr>
              <a:defRPr/>
            </a:pPr>
            <a:r>
              <a:rPr lang="ar-TN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مفهوم دولة القانون</a:t>
            </a:r>
            <a:endParaRPr lang="fr-FR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5865"/>
          </a:xfrm>
        </p:spPr>
        <p:txBody>
          <a:bodyPr/>
          <a:lstStyle/>
          <a:p>
            <a:pPr algn="just">
              <a:defRPr/>
            </a:pPr>
            <a:r>
              <a:rPr lang="ar-TN" dirty="0" smtClean="0"/>
              <a:t> تعريف دولة القانون على انها تقوم على فرض القانون أو احترامه، يفرغ المصطلح من </a:t>
            </a:r>
            <a:r>
              <a:rPr lang="ar-TN" dirty="0" err="1" smtClean="0"/>
              <a:t>قيمته.</a:t>
            </a:r>
            <a:r>
              <a:rPr lang="ar-TN" dirty="0" smtClean="0"/>
              <a:t> فدولة القانون ليست دولة اي قانون ولا قانون اي </a:t>
            </a:r>
            <a:r>
              <a:rPr lang="ar-TN" dirty="0" err="1" smtClean="0"/>
              <a:t>دولة.</a:t>
            </a:r>
            <a:r>
              <a:rPr lang="ar-TN" dirty="0" smtClean="0"/>
              <a:t> بل إنه يفترض احترام بعض المبادئ الأساسية، وكذلك وجود تنظيم وآليات محدّدة.</a:t>
            </a:r>
          </a:p>
          <a:p>
            <a:pPr algn="just">
              <a:buNone/>
              <a:defRPr/>
            </a:pPr>
            <a:endParaRPr lang="ar-TN" dirty="0" smtClean="0"/>
          </a:p>
          <a:p>
            <a:pPr algn="just">
              <a:defRPr/>
            </a:pPr>
            <a:r>
              <a:rPr lang="ar-TN" dirty="0" smtClean="0"/>
              <a:t>وقد وقع الاختلاف حول مبادئ دولة القانون وكنهها، فاعتبر البعض </a:t>
            </a:r>
            <a:r>
              <a:rPr lang="ar-TN" dirty="0" err="1" smtClean="0"/>
              <a:t>أنها </a:t>
            </a:r>
            <a:r>
              <a:rPr lang="ar-TN" dirty="0" smtClean="0"/>
              <a:t>"تفترض القبول بجملة المبادئ الأساسيّة الفلسفية والأخلاقية والسياسية، المرتبطة </a:t>
            </a:r>
            <a:r>
              <a:rPr lang="ar-TN" dirty="0" err="1" smtClean="0"/>
              <a:t>بالليبرالية.</a:t>
            </a:r>
            <a:r>
              <a:rPr lang="ar-TN" dirty="0" smtClean="0"/>
              <a:t> في حين ذهب آخرون إلى أن النواة الصلبة التي لا اختلاف فيها</a:t>
            </a:r>
            <a:endParaRPr lang="fr-FR" dirty="0" smtClean="0"/>
          </a:p>
          <a:p>
            <a:pPr algn="just">
              <a:defRPr/>
            </a:pPr>
            <a:endParaRPr lang="ar-TN" dirty="0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449" name="Group 81"/>
          <p:cNvGraphicFramePr>
            <a:graphicFrameLocks noGrp="1"/>
          </p:cNvGraphicFramePr>
          <p:nvPr>
            <p:ph type="tbl" idx="1"/>
          </p:nvPr>
        </p:nvGraphicFramePr>
        <p:xfrm>
          <a:off x="155575" y="468313"/>
          <a:ext cx="8856663" cy="5864225"/>
        </p:xfrm>
        <a:graphic>
          <a:graphicData uri="http://schemas.openxmlformats.org/drawingml/2006/table">
            <a:tbl>
              <a:tblPr rtl="1"/>
              <a:tblGrid>
                <a:gridCol w="4584700"/>
                <a:gridCol w="4271963"/>
              </a:tblGrid>
              <a:tr h="50482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ar-TN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الصلاحيات مشروع لجنة الخبراء</a:t>
                      </a:r>
                      <a:endParaRPr kumimoji="0" lang="en-US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ar-TN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الصلاحيات في مشروع اتحاد الشغل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59400">
                <a:tc>
                  <a:txBody>
                    <a:bodyPr/>
                    <a:lstStyle/>
                    <a:p>
                      <a:pPr marL="533400" marR="0" lvl="0" indent="-53340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ar-T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النزاعات </a:t>
                      </a:r>
                      <a:r>
                        <a:rPr kumimoji="0" lang="ar-TN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الإنتخابية</a:t>
                      </a:r>
                      <a:r>
                        <a:rPr kumimoji="0" lang="ar-T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بالنسبة </a:t>
                      </a:r>
                      <a:r>
                        <a:rPr kumimoji="0" lang="ar-TN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للإنتخابات</a:t>
                      </a:r>
                      <a:r>
                        <a:rPr kumimoji="0" lang="ar-T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الرئاسية، والتشريعية وعمليات </a:t>
                      </a:r>
                      <a:r>
                        <a:rPr kumimoji="0" lang="ar-TN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الإستفتاء.</a:t>
                      </a:r>
                      <a:endParaRPr kumimoji="0" lang="ar-T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533400" marR="0" lvl="0" indent="-53340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ar-T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رقابة دستورية التعديلات الدستورية.</a:t>
                      </a:r>
                    </a:p>
                    <a:p>
                      <a:pPr marL="533400" marR="0" lvl="0" indent="-53340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ar-T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533400" marR="0" lvl="0" indent="-53340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ar-T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رقابة دستورية </a:t>
                      </a:r>
                      <a:r>
                        <a:rPr kumimoji="0" lang="ar-TN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القوانين:</a:t>
                      </a:r>
                      <a:endParaRPr kumimoji="0" lang="ar-T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533400" marR="0" lvl="0" indent="-53340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ar-T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الدعوى المباشرة.</a:t>
                      </a:r>
                    </a:p>
                    <a:p>
                      <a:pPr marL="533400" marR="0" lvl="0" indent="-53340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ar-T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الدفع بعدم الدستورية بإحالة من أعلى المحاكم.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Char char="n"/>
                        <a:tabLst/>
                        <a:defRPr/>
                      </a:pPr>
                      <a:r>
                        <a:rPr lang="ar-T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النزاعات </a:t>
                      </a:r>
                      <a:r>
                        <a:rPr lang="ar-TN" sz="2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الإنتخابية.</a:t>
                      </a:r>
                      <a:endParaRPr lang="ar-TN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Char char="n"/>
                        <a:tabLst/>
                        <a:defRPr/>
                      </a:pPr>
                      <a:r>
                        <a:rPr lang="ar-T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رقابة دستورية التعديلات الدستورية.</a:t>
                      </a:r>
                    </a:p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Char char="n"/>
                        <a:tabLst/>
                        <a:defRPr/>
                      </a:pPr>
                      <a:r>
                        <a:rPr lang="ar-T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رقابة دستورية القوانين.- عرض وجوبي لبعض النصوص- الدعوى </a:t>
                      </a:r>
                      <a:r>
                        <a:rPr lang="ar-TN" sz="2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المباشرة.</a:t>
                      </a:r>
                      <a:r>
                        <a:rPr lang="ar-T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–الدفع بعدم الدستورية.</a:t>
                      </a:r>
                      <a:endParaRPr lang="fr-FR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endParaRPr kumimoji="0" lang="fr-F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ar-TN" sz="48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خاتمة</a:t>
            </a:r>
            <a:endParaRPr lang="fr-FR" sz="4800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088"/>
          </a:xfrm>
        </p:spPr>
        <p:txBody>
          <a:bodyPr/>
          <a:lstStyle/>
          <a:p>
            <a:pPr algn="just">
              <a:defRPr/>
            </a:pPr>
            <a:r>
              <a:rPr lang="ar-TN" dirty="0" smtClean="0"/>
              <a:t>إن أحد أهم آليات القطع مع النظام السابق ومنع تكرار الوقوع في أخطاء السابقة اقرار قضاء دستوري يحمي إرادة السلطة التأسيسية من كلّ انحراف قد تقترفه اي من </a:t>
            </a:r>
            <a:r>
              <a:rPr lang="ar-TN" dirty="0" err="1" smtClean="0"/>
              <a:t>السلط</a:t>
            </a:r>
            <a:r>
              <a:rPr lang="ar-TN" dirty="0" smtClean="0"/>
              <a:t> التي قد تتعلل بحيل قديمة تتعلق بالصالح العام أو مصلحة الشعب.</a:t>
            </a:r>
          </a:p>
          <a:p>
            <a:pPr algn="just">
              <a:defRPr/>
            </a:pPr>
            <a:r>
              <a:rPr lang="ar-TN" dirty="0" smtClean="0"/>
              <a:t>و لاشك أن كل الحرص الذي قد يتجشمه واضع الدستور قد تضيع أدراج الرياح إذا لم يحصن الدستور بقضاء دستوري نزيه وفعال.</a:t>
            </a:r>
            <a:endParaRPr lang="fr-FR" dirty="0" smtClean="0"/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685800" y="1341438"/>
            <a:ext cx="7772400" cy="1871662"/>
          </a:xfrm>
        </p:spPr>
        <p:txBody>
          <a:bodyPr/>
          <a:lstStyle/>
          <a:p>
            <a:pPr>
              <a:defRPr/>
            </a:pPr>
            <a:r>
              <a:rPr lang="ar-TN" dirty="0" smtClean="0">
                <a:solidFill>
                  <a:schemeClr val="accent3"/>
                </a:solidFill>
              </a:rPr>
              <a:t>شكرا</a:t>
            </a:r>
            <a:endParaRPr lang="fr-FR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ar-TN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الدولة القانونية ودولة القانون</a:t>
            </a:r>
            <a:endParaRPr lang="fr-FR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/>
          <a:lstStyle/>
          <a:p>
            <a:pPr algn="just">
              <a:defRPr/>
            </a:pPr>
            <a:r>
              <a:rPr lang="ar-TN" dirty="0" smtClean="0"/>
              <a:t>يجب تمييز دولة القانون عن مصطلح مشابه هو </a:t>
            </a:r>
            <a:r>
              <a:rPr lang="ar-TN" dirty="0" smtClean="0">
                <a:solidFill>
                  <a:srgbClr val="FFC000"/>
                </a:solidFill>
              </a:rPr>
              <a:t>الدولة القانونية </a:t>
            </a:r>
            <a:r>
              <a:rPr lang="fr-FR" dirty="0" smtClean="0">
                <a:solidFill>
                  <a:srgbClr val="FFC000"/>
                </a:solidFill>
              </a:rPr>
              <a:t>l’Etat légal</a:t>
            </a:r>
            <a:r>
              <a:rPr lang="ar-TN" dirty="0" err="1" smtClean="0">
                <a:solidFill>
                  <a:srgbClr val="FFC000"/>
                </a:solidFill>
              </a:rPr>
              <a:t>.</a:t>
            </a:r>
            <a:r>
              <a:rPr lang="ar-TN" dirty="0" smtClean="0">
                <a:solidFill>
                  <a:srgbClr val="FFC000"/>
                </a:solidFill>
              </a:rPr>
              <a:t> </a:t>
            </a:r>
            <a:r>
              <a:rPr lang="ar-TN" dirty="0" smtClean="0"/>
              <a:t>الدولة القانونية هي الدولة التي يطبق فيها القانون، لكنه قد يكون قانونا جائرا أو قانون يخرق الدستور.</a:t>
            </a:r>
          </a:p>
          <a:p>
            <a:pPr algn="just">
              <a:defRPr/>
            </a:pPr>
            <a:r>
              <a:rPr lang="ar-TN" dirty="0" smtClean="0"/>
              <a:t>أما </a:t>
            </a:r>
            <a:r>
              <a:rPr lang="ar-TN" dirty="0" smtClean="0">
                <a:solidFill>
                  <a:srgbClr val="FFC000"/>
                </a:solidFill>
              </a:rPr>
              <a:t>دولة القانون </a:t>
            </a:r>
            <a:r>
              <a:rPr lang="fr-FR" dirty="0" smtClean="0">
                <a:solidFill>
                  <a:srgbClr val="FFC000"/>
                </a:solidFill>
              </a:rPr>
              <a:t>l’Etat de droit</a:t>
            </a:r>
            <a:r>
              <a:rPr lang="ar-TN" dirty="0" smtClean="0"/>
              <a:t>، فهي منظومة مؤسساتية تخضع فيها الدولة للقانون، فتكون جملة المؤسسات السياسية والإدارية والقضائية محترمة لأحكام الدستور والمعاهدات الدولية والقوانين </a:t>
            </a:r>
            <a:r>
              <a:rPr lang="ar-TN" dirty="0" err="1" smtClean="0"/>
              <a:t>والتراتيب.</a:t>
            </a:r>
            <a:endParaRPr lang="ar-TN" dirty="0" smtClean="0"/>
          </a:p>
          <a:p>
            <a:pPr algn="just">
              <a:defRPr/>
            </a:pPr>
            <a:r>
              <a:rPr lang="ar-TN" dirty="0" smtClean="0"/>
              <a:t>ولدولة القانون شروط وأركان.</a:t>
            </a:r>
            <a:endParaRPr lang="fr-FR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ar-TN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شروط دولة القانون</a:t>
            </a:r>
            <a:endParaRPr lang="fr-FR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ar-TN" dirty="0" smtClean="0"/>
          </a:p>
          <a:p>
            <a:pPr>
              <a:defRPr/>
            </a:pPr>
            <a:endParaRPr lang="ar-TN" dirty="0" smtClean="0"/>
          </a:p>
          <a:p>
            <a:pPr>
              <a:defRPr/>
            </a:pPr>
            <a:endParaRPr lang="ar-TN" dirty="0" smtClean="0"/>
          </a:p>
          <a:p>
            <a:pPr>
              <a:defRPr/>
            </a:pPr>
            <a:endParaRPr lang="ar-TN" dirty="0" smtClean="0"/>
          </a:p>
          <a:p>
            <a:pPr>
              <a:defRPr/>
            </a:pPr>
            <a:endParaRPr lang="fr-FR" dirty="0"/>
          </a:p>
        </p:txBody>
      </p:sp>
      <p:sp>
        <p:nvSpPr>
          <p:cNvPr id="5" name="Rectangle à coins arrondis 4"/>
          <p:cNvSpPr>
            <a:spLocks noChangeArrowheads="1"/>
          </p:cNvSpPr>
          <p:nvPr/>
        </p:nvSpPr>
        <p:spPr bwMode="auto">
          <a:xfrm>
            <a:off x="755650" y="1484313"/>
            <a:ext cx="7848600" cy="129698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ar-TN" sz="2800" b="1" dirty="0">
                <a:solidFill>
                  <a:srgbClr val="FF0000"/>
                </a:solidFill>
              </a:rPr>
              <a:t>الشرط 1</a:t>
            </a:r>
          </a:p>
          <a:p>
            <a:pPr>
              <a:defRPr/>
            </a:pPr>
            <a:r>
              <a:rPr lang="ar-TN" sz="2400" dirty="0"/>
              <a:t>وجود هرمية بين القواعد القانونية </a:t>
            </a:r>
            <a:r>
              <a:rPr lang="fr-FR" sz="2400" dirty="0"/>
              <a:t>Une hiérarchie des normes</a:t>
            </a:r>
            <a:r>
              <a:rPr lang="ar-TN" sz="2400" dirty="0" err="1"/>
              <a:t>.</a:t>
            </a:r>
            <a:endParaRPr lang="ar-TN" sz="2400" dirty="0"/>
          </a:p>
          <a:p>
            <a:pPr>
              <a:defRPr/>
            </a:pPr>
            <a:endParaRPr lang="ar-TN" dirty="0"/>
          </a:p>
          <a:p>
            <a:pPr>
              <a:defRPr/>
            </a:pPr>
            <a:endParaRPr lang="ar-TN" dirty="0"/>
          </a:p>
          <a:p>
            <a:pPr>
              <a:defRPr/>
            </a:pPr>
            <a:endParaRPr lang="ar-TN" dirty="0"/>
          </a:p>
          <a:p>
            <a:pPr>
              <a:defRPr/>
            </a:pPr>
            <a:endParaRPr lang="ar-TN" dirty="0"/>
          </a:p>
        </p:txBody>
      </p:sp>
      <p:sp>
        <p:nvSpPr>
          <p:cNvPr id="6" name="Rectangle à coins arrondis 5"/>
          <p:cNvSpPr>
            <a:spLocks noChangeArrowheads="1"/>
          </p:cNvSpPr>
          <p:nvPr/>
        </p:nvSpPr>
        <p:spPr bwMode="auto">
          <a:xfrm>
            <a:off x="827088" y="3213100"/>
            <a:ext cx="7848600" cy="11525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ar-TN" sz="2800" b="1" dirty="0">
                <a:solidFill>
                  <a:srgbClr val="FF0000"/>
                </a:solidFill>
              </a:rPr>
              <a:t>الشرط 2</a:t>
            </a:r>
          </a:p>
          <a:p>
            <a:pPr>
              <a:defRPr/>
            </a:pPr>
            <a:r>
              <a:rPr lang="ar-TN" sz="2800" dirty="0"/>
              <a:t>وجود منظومة قضائية تراقب النصوص التشريعية والترتيبية.</a:t>
            </a:r>
          </a:p>
          <a:p>
            <a:pPr>
              <a:defRPr/>
            </a:pPr>
            <a:endParaRPr lang="ar-TN" dirty="0"/>
          </a:p>
          <a:p>
            <a:pPr>
              <a:defRPr/>
            </a:pPr>
            <a:endParaRPr lang="ar-TN" dirty="0"/>
          </a:p>
          <a:p>
            <a:pPr>
              <a:defRPr/>
            </a:pPr>
            <a:r>
              <a:rPr lang="ar-TN" dirty="0"/>
              <a:t>الال</a:t>
            </a:r>
          </a:p>
          <a:p>
            <a:pPr>
              <a:defRPr/>
            </a:pPr>
            <a:r>
              <a:rPr lang="ar-TN" dirty="0"/>
              <a:t>ال</a:t>
            </a:r>
          </a:p>
          <a:p>
            <a:pPr>
              <a:defRPr/>
            </a:pPr>
            <a:endParaRPr lang="fr-FR" dirty="0"/>
          </a:p>
        </p:txBody>
      </p:sp>
      <p:sp>
        <p:nvSpPr>
          <p:cNvPr id="7" name="Rectangle à coins arrondis 6"/>
          <p:cNvSpPr>
            <a:spLocks noChangeArrowheads="1"/>
          </p:cNvSpPr>
          <p:nvPr/>
        </p:nvSpPr>
        <p:spPr bwMode="auto">
          <a:xfrm>
            <a:off x="611188" y="4652963"/>
            <a:ext cx="8208962" cy="13684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ar-TN" sz="2800" b="1" dirty="0">
                <a:solidFill>
                  <a:srgbClr val="FF0000"/>
                </a:solidFill>
              </a:rPr>
              <a:t>الشرط 3</a:t>
            </a:r>
          </a:p>
          <a:p>
            <a:pPr algn="ctr">
              <a:defRPr/>
            </a:pPr>
            <a:r>
              <a:rPr lang="ar-TN" sz="2800" dirty="0"/>
              <a:t>ضمان المساواة بين الجميع أمام القانون</a:t>
            </a:r>
          </a:p>
          <a:p>
            <a:pPr>
              <a:defRPr/>
            </a:pPr>
            <a:endParaRPr lang="ar-TN" dirty="0"/>
          </a:p>
          <a:p>
            <a:pPr>
              <a:defRPr/>
            </a:pPr>
            <a:endParaRPr lang="ar-TN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8313" y="404813"/>
            <a:ext cx="8229600" cy="5726112"/>
          </a:xfrm>
        </p:spPr>
        <p:txBody>
          <a:bodyPr/>
          <a:lstStyle/>
          <a:p>
            <a:pPr>
              <a:defRPr/>
            </a:pPr>
            <a:endParaRPr lang="ar-TN" dirty="0" smtClean="0"/>
          </a:p>
          <a:p>
            <a:pPr>
              <a:defRPr/>
            </a:pPr>
            <a:endParaRPr lang="ar-TN" dirty="0" smtClean="0"/>
          </a:p>
          <a:p>
            <a:pPr>
              <a:defRPr/>
            </a:pPr>
            <a:endParaRPr lang="fr-FR" dirty="0"/>
          </a:p>
        </p:txBody>
      </p:sp>
      <p:sp>
        <p:nvSpPr>
          <p:cNvPr id="4" name="Rectangle à coins arrondis 3"/>
          <p:cNvSpPr>
            <a:spLocks noChangeArrowheads="1"/>
          </p:cNvSpPr>
          <p:nvPr/>
        </p:nvSpPr>
        <p:spPr bwMode="auto">
          <a:xfrm>
            <a:off x="1116013" y="549275"/>
            <a:ext cx="7127875" cy="57626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ar-TN" sz="2800" b="1" dirty="0">
                <a:solidFill>
                  <a:srgbClr val="FFC000"/>
                </a:solidFill>
              </a:rPr>
              <a:t>المبدأ الأول </a:t>
            </a:r>
            <a:r>
              <a:rPr lang="ar-TN" sz="2800" b="1" dirty="0"/>
              <a:t>مبدأ المشروعية الديمقراطية</a:t>
            </a:r>
          </a:p>
          <a:p>
            <a:pPr>
              <a:defRPr/>
            </a:pPr>
            <a:endParaRPr lang="ar-TN" dirty="0"/>
          </a:p>
          <a:p>
            <a:pPr>
              <a:defRPr/>
            </a:pPr>
            <a:endParaRPr lang="ar-TN" dirty="0"/>
          </a:p>
          <a:p>
            <a:pPr>
              <a:defRPr/>
            </a:pPr>
            <a:r>
              <a:rPr lang="ar-TN" dirty="0" err="1"/>
              <a:t>الالموال</a:t>
            </a:r>
            <a:endParaRPr lang="fr-FR" dirty="0"/>
          </a:p>
        </p:txBody>
      </p:sp>
      <p:sp>
        <p:nvSpPr>
          <p:cNvPr id="5" name="Rectangle à coins arrondis 4"/>
          <p:cNvSpPr>
            <a:spLocks noChangeArrowheads="1"/>
          </p:cNvSpPr>
          <p:nvPr/>
        </p:nvSpPr>
        <p:spPr bwMode="auto">
          <a:xfrm>
            <a:off x="1187450" y="1196975"/>
            <a:ext cx="7056438" cy="57626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ar-TN" sz="2800" b="1" dirty="0">
                <a:solidFill>
                  <a:srgbClr val="FFC000"/>
                </a:solidFill>
              </a:rPr>
              <a:t>المبدأ الثاني </a:t>
            </a:r>
            <a:r>
              <a:rPr lang="ar-TN" sz="2800" b="1" dirty="0"/>
              <a:t>مبدأ التعددية والتداول على السلطة</a:t>
            </a:r>
            <a:r>
              <a:rPr lang="ar-TN" sz="2800" dirty="0"/>
              <a:t>.</a:t>
            </a:r>
          </a:p>
          <a:p>
            <a:pPr>
              <a:defRPr/>
            </a:pPr>
            <a:endParaRPr lang="ar-TN" dirty="0"/>
          </a:p>
          <a:p>
            <a:pPr>
              <a:defRPr/>
            </a:pPr>
            <a:endParaRPr lang="ar-TN" dirty="0"/>
          </a:p>
          <a:p>
            <a:pPr>
              <a:defRPr/>
            </a:pPr>
            <a:endParaRPr lang="ar-TN" dirty="0"/>
          </a:p>
        </p:txBody>
      </p:sp>
      <p:sp>
        <p:nvSpPr>
          <p:cNvPr id="7" name="Rectangle à coins arrondis 6"/>
          <p:cNvSpPr>
            <a:spLocks noChangeArrowheads="1"/>
          </p:cNvSpPr>
          <p:nvPr/>
        </p:nvSpPr>
        <p:spPr bwMode="auto">
          <a:xfrm>
            <a:off x="827088" y="2852738"/>
            <a:ext cx="7993062" cy="79216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ar-TN" sz="2400" b="1" dirty="0">
                <a:solidFill>
                  <a:srgbClr val="FFC000"/>
                </a:solidFill>
              </a:rPr>
              <a:t>المبدأ الرابع: عدم المساس بالحقوق الأساسية</a:t>
            </a:r>
            <a:endParaRPr lang="fr-FR" sz="2400" b="1" dirty="0">
              <a:solidFill>
                <a:srgbClr val="FFC000"/>
              </a:solidFill>
            </a:endParaRPr>
          </a:p>
          <a:p>
            <a:pPr algn="ctr">
              <a:defRPr/>
            </a:pPr>
            <a:r>
              <a:rPr lang="fr-FR" sz="2000" dirty="0"/>
              <a:t>l’intangibilité des droits fondamentaux</a:t>
            </a:r>
            <a:endParaRPr lang="ar-TN" sz="2000" dirty="0"/>
          </a:p>
          <a:p>
            <a:pPr>
              <a:defRPr/>
            </a:pPr>
            <a:endParaRPr lang="ar-TN" dirty="0"/>
          </a:p>
          <a:p>
            <a:pPr>
              <a:defRPr/>
            </a:pPr>
            <a:endParaRPr lang="ar-TN" dirty="0"/>
          </a:p>
          <a:p>
            <a:pPr>
              <a:defRPr/>
            </a:pPr>
            <a:endParaRPr lang="ar-TN" dirty="0"/>
          </a:p>
        </p:txBody>
      </p:sp>
      <p:sp>
        <p:nvSpPr>
          <p:cNvPr id="8" name="Rectangle à coins arrondis 7"/>
          <p:cNvSpPr>
            <a:spLocks noChangeArrowheads="1"/>
          </p:cNvSpPr>
          <p:nvPr/>
        </p:nvSpPr>
        <p:spPr bwMode="auto">
          <a:xfrm>
            <a:off x="827088" y="3716338"/>
            <a:ext cx="7993062" cy="57626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ar-TN" sz="2800" b="1" dirty="0">
                <a:solidFill>
                  <a:srgbClr val="FFC000"/>
                </a:solidFill>
              </a:rPr>
              <a:t>المبدأ الخامس:</a:t>
            </a:r>
            <a:r>
              <a:rPr lang="fr-FR" sz="2800" b="1" dirty="0">
                <a:solidFill>
                  <a:srgbClr val="FFC000"/>
                </a:solidFill>
              </a:rPr>
              <a:t> </a:t>
            </a:r>
            <a:r>
              <a:rPr lang="ar-TN" sz="2800" b="1" dirty="0"/>
              <a:t>مبدأ الشرعية </a:t>
            </a:r>
            <a:r>
              <a:rPr lang="fr-FR" sz="2800" dirty="0"/>
              <a:t>la légalité</a:t>
            </a:r>
          </a:p>
        </p:txBody>
      </p:sp>
      <p:sp>
        <p:nvSpPr>
          <p:cNvPr id="9" name="Rectangle à coins arrondis 8"/>
          <p:cNvSpPr/>
          <p:nvPr/>
        </p:nvSpPr>
        <p:spPr bwMode="auto">
          <a:xfrm>
            <a:off x="971550" y="1916113"/>
            <a:ext cx="7704138" cy="865187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ar-TN" sz="2400" b="1" dirty="0">
                <a:solidFill>
                  <a:srgbClr val="FFC000"/>
                </a:solidFill>
              </a:rPr>
              <a:t>المبدأ الثالث:</a:t>
            </a:r>
            <a:r>
              <a:rPr lang="ar-TN" sz="2400" b="1" dirty="0" err="1">
                <a:solidFill>
                  <a:srgbClr val="FFC000"/>
                </a:solidFill>
              </a:rPr>
              <a:t>مبدا</a:t>
            </a:r>
            <a:r>
              <a:rPr lang="ar-TN" sz="2400" b="1" dirty="0">
                <a:solidFill>
                  <a:srgbClr val="FFC000"/>
                </a:solidFill>
              </a:rPr>
              <a:t> قابلية التقاضي للدفاع عن الحق</a:t>
            </a:r>
          </a:p>
          <a:p>
            <a:pPr algn="ctr">
              <a:defRPr/>
            </a:pPr>
            <a:r>
              <a:rPr lang="fr-FR" sz="2400" dirty="0"/>
              <a:t>la </a:t>
            </a:r>
            <a:r>
              <a:rPr lang="fr-FR" sz="2400" dirty="0" err="1"/>
              <a:t>justiciabilité</a:t>
            </a:r>
            <a:r>
              <a:rPr lang="fr-FR" sz="2400" dirty="0"/>
              <a:t> des droits </a:t>
            </a:r>
            <a:r>
              <a:rPr lang="ar-TN" sz="2400" dirty="0"/>
              <a:t>                                             </a:t>
            </a:r>
          </a:p>
        </p:txBody>
      </p:sp>
      <p:sp>
        <p:nvSpPr>
          <p:cNvPr id="10" name="Rectangle à coins arrondis 9"/>
          <p:cNvSpPr/>
          <p:nvPr/>
        </p:nvSpPr>
        <p:spPr bwMode="auto">
          <a:xfrm>
            <a:off x="827584" y="4365104"/>
            <a:ext cx="7992888" cy="79208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ar-TN" sz="2800" b="1" dirty="0">
                <a:solidFill>
                  <a:srgbClr val="FFC000"/>
                </a:solidFill>
              </a:rPr>
              <a:t>المبدأ السادس: </a:t>
            </a:r>
            <a:r>
              <a:rPr lang="ar-TN" sz="2800" b="1" dirty="0"/>
              <a:t>مبدأ الأمن القانوني </a:t>
            </a:r>
            <a:r>
              <a:rPr lang="fr-FR" sz="2800" dirty="0"/>
              <a:t>La sécurité juridique</a:t>
            </a:r>
            <a:endParaRPr lang="fr-FR" sz="2800" dirty="0">
              <a:solidFill>
                <a:schemeClr val="tx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 bwMode="auto">
          <a:xfrm>
            <a:off x="1043608" y="5301208"/>
            <a:ext cx="7560840" cy="7200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ar-TN" sz="3200" dirty="0" err="1">
                <a:solidFill>
                  <a:srgbClr val="FFC000"/>
                </a:solidFill>
              </a:rPr>
              <a:t>المبدا</a:t>
            </a:r>
            <a:r>
              <a:rPr lang="ar-TN" sz="3200" dirty="0">
                <a:solidFill>
                  <a:srgbClr val="FFC000"/>
                </a:solidFill>
              </a:rPr>
              <a:t> </a:t>
            </a:r>
            <a:r>
              <a:rPr lang="ar-TN" sz="3200" dirty="0" err="1">
                <a:solidFill>
                  <a:srgbClr val="FFC000"/>
                </a:solidFill>
              </a:rPr>
              <a:t>السابع </a:t>
            </a:r>
            <a:r>
              <a:rPr lang="ar-TN" sz="3200" dirty="0">
                <a:solidFill>
                  <a:schemeClr val="tx1"/>
                </a:solidFill>
              </a:rPr>
              <a:t>: </a:t>
            </a:r>
            <a:r>
              <a:rPr lang="ar-TN" sz="3200" dirty="0" smtClean="0">
                <a:solidFill>
                  <a:schemeClr val="tx1"/>
                </a:solidFill>
              </a:rPr>
              <a:t>مبدأ </a:t>
            </a:r>
            <a:r>
              <a:rPr lang="ar-TN" sz="3200" dirty="0">
                <a:solidFill>
                  <a:schemeClr val="tx1"/>
                </a:solidFill>
              </a:rPr>
              <a:t>الشفافية</a:t>
            </a:r>
            <a:endParaRPr lang="fr-FR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ar-TN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تعريف القضاء الدستوري</a:t>
            </a:r>
            <a:endParaRPr lang="fr-FR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pPr algn="just">
              <a:defRPr/>
            </a:pPr>
            <a:r>
              <a:rPr lang="ar-TN" sz="3600" dirty="0" smtClean="0"/>
              <a:t>يعني</a:t>
            </a:r>
            <a:r>
              <a:rPr lang="ar-SA" sz="3600" dirty="0" smtClean="0"/>
              <a:t> </a:t>
            </a:r>
            <a:r>
              <a:rPr lang="ar-TN" sz="3600" dirty="0" smtClean="0"/>
              <a:t>القضاء الدستوري وجود محكمة أو هيئات قضائية خاصة بالسهر على احترام علوية الدستور</a:t>
            </a:r>
            <a:r>
              <a:rPr lang="ar-SA" sz="3600" dirty="0" err="1" smtClean="0"/>
              <a:t>.</a:t>
            </a:r>
            <a:endParaRPr lang="ar-TN" sz="3600" dirty="0" smtClean="0"/>
          </a:p>
          <a:p>
            <a:pPr algn="just">
              <a:defRPr/>
            </a:pPr>
            <a:endParaRPr lang="ar-TN" sz="3600" dirty="0" smtClean="0"/>
          </a:p>
          <a:p>
            <a:pPr algn="just">
              <a:defRPr/>
            </a:pPr>
            <a:r>
              <a:rPr lang="ar-TN" sz="3600" dirty="0" smtClean="0"/>
              <a:t>وهو أحد حلول ثلاث توصّلت إليها النظم السياسية المعاصرة لفرض احترام أحكام الدستور، بعد أن كان الدستور مخترقا من طرف مختلف </a:t>
            </a:r>
            <a:r>
              <a:rPr lang="ar-TN" sz="3600" dirty="0" err="1" smtClean="0"/>
              <a:t>السلط</a:t>
            </a:r>
            <a:r>
              <a:rPr lang="ar-TN" sz="3600" dirty="0" smtClean="0"/>
              <a:t> السياسية.</a:t>
            </a:r>
          </a:p>
          <a:p>
            <a:pPr algn="just">
              <a:defRPr/>
            </a:pPr>
            <a:endParaRPr lang="ar-TN" dirty="0" smtClean="0"/>
          </a:p>
          <a:p>
            <a:pPr algn="just">
              <a:buFont typeface="Wingdings" pitchFamily="2" charset="2"/>
              <a:buNone/>
              <a:defRPr/>
            </a:pPr>
            <a:endParaRPr lang="ar-TN" dirty="0" smtClean="0"/>
          </a:p>
          <a:p>
            <a:pPr algn="just">
              <a:defRPr/>
            </a:pPr>
            <a:endParaRPr lang="fr-FR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ar-TN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بروز أنظمة الرقابة</a:t>
            </a:r>
            <a:endParaRPr lang="fr-FR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ar-TN" dirty="0" smtClean="0"/>
              <a:t>يمكن القول أن أنظمة الرقابة ظهرت بشكل </a:t>
            </a:r>
            <a:r>
              <a:rPr lang="ar-TN" dirty="0" err="1" smtClean="0"/>
              <a:t>متتابع:</a:t>
            </a:r>
            <a:endParaRPr lang="ar-TN" dirty="0" smtClean="0"/>
          </a:p>
          <a:p>
            <a:pPr>
              <a:defRPr/>
            </a:pPr>
            <a:endParaRPr lang="fr-FR" dirty="0"/>
          </a:p>
        </p:txBody>
      </p:sp>
      <p:sp>
        <p:nvSpPr>
          <p:cNvPr id="4" name="Rectangle à coins arrondis 3"/>
          <p:cNvSpPr>
            <a:spLocks noChangeArrowheads="1"/>
          </p:cNvSpPr>
          <p:nvPr/>
        </p:nvSpPr>
        <p:spPr bwMode="auto">
          <a:xfrm>
            <a:off x="971550" y="2349500"/>
            <a:ext cx="7488238" cy="1079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ar-TN" sz="2800"/>
              <a:t>ففي سنة 1799 برزت الرقابة السياسية لدستورية القوانين في فرنسا</a:t>
            </a:r>
            <a:endParaRPr lang="fr-FR" sz="2800"/>
          </a:p>
        </p:txBody>
      </p:sp>
      <p:sp>
        <p:nvSpPr>
          <p:cNvPr id="5" name="Rectangle à coins arrondis 4"/>
          <p:cNvSpPr>
            <a:spLocks noChangeArrowheads="1"/>
          </p:cNvSpPr>
          <p:nvPr/>
        </p:nvSpPr>
        <p:spPr bwMode="auto">
          <a:xfrm>
            <a:off x="900113" y="3644900"/>
            <a:ext cx="7559675" cy="11525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ar-TN" sz="2800">
                <a:latin typeface="Times New Roman" pitchFamily="18" charset="0"/>
                <a:cs typeface="Times New Roman" pitchFamily="18" charset="0"/>
              </a:rPr>
              <a:t>في مرحلة 2  برزت الرقابة القضائية عن طريق الدفع في </a:t>
            </a:r>
            <a:r>
              <a:rPr lang="fr-FR" sz="2800">
                <a:latin typeface="Times New Roman" pitchFamily="18" charset="0"/>
                <a:cs typeface="Times New Roman" pitchFamily="18" charset="0"/>
              </a:rPr>
              <a:t>USA </a:t>
            </a:r>
            <a:r>
              <a:rPr lang="ar-TN" sz="2800">
                <a:latin typeface="Times New Roman" pitchFamily="18" charset="0"/>
                <a:cs typeface="Times New Roman" pitchFamily="18" charset="0"/>
              </a:rPr>
              <a:t> تحديدا سنة 1803 ويتولاها القضاء العادي: النموذج الأمريكي.</a:t>
            </a:r>
            <a:endParaRPr lang="fr-FR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à coins arrondis 5"/>
          <p:cNvSpPr>
            <a:spLocks noChangeArrowheads="1"/>
          </p:cNvSpPr>
          <p:nvPr/>
        </p:nvSpPr>
        <p:spPr bwMode="auto">
          <a:xfrm>
            <a:off x="755650" y="4941888"/>
            <a:ext cx="7704138" cy="1295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ar-TN" sz="2800"/>
              <a:t>في المرحلة 3 بداية القرن 20 برز القضاء الدستوري أو ما يسمى بالرقابة عن طريق الدعوى في أوروبا : النموذج الأوروبي.</a:t>
            </a:r>
            <a:endParaRPr lang="fr-FR" sz="280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endParaRPr lang="fr-FR" dirty="0"/>
          </a:p>
        </p:txBody>
      </p:sp>
      <p:sp>
        <p:nvSpPr>
          <p:cNvPr id="19459" name="Ellipse 3"/>
          <p:cNvSpPr>
            <a:spLocks noChangeArrowheads="1"/>
          </p:cNvSpPr>
          <p:nvPr/>
        </p:nvSpPr>
        <p:spPr bwMode="auto">
          <a:xfrm>
            <a:off x="1547664" y="620688"/>
            <a:ext cx="5544616" cy="935038"/>
          </a:xfrm>
          <a:prstGeom prst="ellipse">
            <a:avLst/>
          </a:prstGeom>
          <a:ln w="9525" algn="ctr">
            <a:solidFill>
              <a:schemeClr val="tx1"/>
            </a:solidFill>
            <a:round/>
            <a:headEnd/>
            <a:tailEnd/>
          </a:ln>
        </p:spPr>
        <p:style>
          <a:lnRef idx="0">
            <a:scrgbClr r="0" g="0" b="0"/>
          </a:lnRef>
          <a:fillRef idx="1003">
            <a:schemeClr val="dk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>
              <a:defRPr/>
            </a:pPr>
            <a:r>
              <a:rPr lang="ar-TN" sz="3600" b="1" dirty="0"/>
              <a:t>أنظمة رقابة الدستورية</a:t>
            </a:r>
            <a:endParaRPr lang="fr-FR" sz="3600" b="1" dirty="0"/>
          </a:p>
        </p:txBody>
      </p:sp>
      <p:cxnSp>
        <p:nvCxnSpPr>
          <p:cNvPr id="18438" name="Connecteur droit avec flèche 7"/>
          <p:cNvCxnSpPr>
            <a:cxnSpLocks noChangeShapeType="1"/>
          </p:cNvCxnSpPr>
          <p:nvPr/>
        </p:nvCxnSpPr>
        <p:spPr bwMode="auto">
          <a:xfrm>
            <a:off x="4859338" y="1557338"/>
            <a:ext cx="2016125" cy="11509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8439" name="Connecteur droit avec flèche 9"/>
          <p:cNvCxnSpPr>
            <a:cxnSpLocks noChangeShapeType="1"/>
          </p:cNvCxnSpPr>
          <p:nvPr/>
        </p:nvCxnSpPr>
        <p:spPr bwMode="auto">
          <a:xfrm flipH="1">
            <a:off x="2484438" y="1557338"/>
            <a:ext cx="2124075" cy="11509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9462" name="Rectangle à coins arrondis 10"/>
          <p:cNvSpPr>
            <a:spLocks noChangeArrowheads="1"/>
          </p:cNvSpPr>
          <p:nvPr/>
        </p:nvSpPr>
        <p:spPr bwMode="auto">
          <a:xfrm>
            <a:off x="5435600" y="2708275"/>
            <a:ext cx="2663825" cy="7191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ar-TN" sz="3600"/>
              <a:t>الرقابة السياسية</a:t>
            </a:r>
            <a:endParaRPr lang="fr-FR" sz="3600"/>
          </a:p>
        </p:txBody>
      </p:sp>
      <p:sp>
        <p:nvSpPr>
          <p:cNvPr id="19463" name="Rectangle à coins arrondis 11"/>
          <p:cNvSpPr>
            <a:spLocks noChangeArrowheads="1"/>
          </p:cNvSpPr>
          <p:nvPr/>
        </p:nvSpPr>
        <p:spPr bwMode="auto">
          <a:xfrm>
            <a:off x="1258888" y="2781300"/>
            <a:ext cx="2520950" cy="6477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ar-TN" sz="3200" dirty="0">
                <a:solidFill>
                  <a:schemeClr val="bg2"/>
                </a:solidFill>
              </a:rPr>
              <a:t>الرقابة القضائية</a:t>
            </a:r>
            <a:endParaRPr lang="fr-FR" sz="3200" dirty="0">
              <a:solidFill>
                <a:schemeClr val="bg2"/>
              </a:solidFill>
            </a:endParaRPr>
          </a:p>
        </p:txBody>
      </p:sp>
      <p:cxnSp>
        <p:nvCxnSpPr>
          <p:cNvPr id="18442" name="Connecteur droit avec flèche 13"/>
          <p:cNvCxnSpPr>
            <a:cxnSpLocks noChangeShapeType="1"/>
          </p:cNvCxnSpPr>
          <p:nvPr/>
        </p:nvCxnSpPr>
        <p:spPr bwMode="auto">
          <a:xfrm>
            <a:off x="7235825" y="3429000"/>
            <a:ext cx="792163" cy="10795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8443" name="Connecteur droit avec flèche 15"/>
          <p:cNvCxnSpPr>
            <a:cxnSpLocks noChangeShapeType="1"/>
          </p:cNvCxnSpPr>
          <p:nvPr/>
        </p:nvCxnSpPr>
        <p:spPr bwMode="auto">
          <a:xfrm flipH="1">
            <a:off x="5940425" y="3429000"/>
            <a:ext cx="503238" cy="11525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8444" name="Connecteur droit avec flèche 16"/>
          <p:cNvCxnSpPr>
            <a:cxnSpLocks noChangeShapeType="1"/>
          </p:cNvCxnSpPr>
          <p:nvPr/>
        </p:nvCxnSpPr>
        <p:spPr bwMode="auto">
          <a:xfrm>
            <a:off x="2484438" y="3429000"/>
            <a:ext cx="914400" cy="9144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8445" name="Connecteur droit avec flèche 18"/>
          <p:cNvCxnSpPr>
            <a:cxnSpLocks noChangeShapeType="1"/>
            <a:stCxn id="19463" idx="2"/>
          </p:cNvCxnSpPr>
          <p:nvPr/>
        </p:nvCxnSpPr>
        <p:spPr bwMode="auto">
          <a:xfrm flipH="1">
            <a:off x="1476375" y="3429000"/>
            <a:ext cx="1042988" cy="1008063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9474" name="Ellipse 19"/>
          <p:cNvSpPr>
            <a:spLocks noChangeArrowheads="1"/>
          </p:cNvSpPr>
          <p:nvPr/>
        </p:nvSpPr>
        <p:spPr bwMode="auto">
          <a:xfrm>
            <a:off x="611188" y="4076700"/>
            <a:ext cx="2376487" cy="194468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ar-TN" sz="2400" b="1" dirty="0">
                <a:solidFill>
                  <a:schemeClr val="bg2"/>
                </a:solidFill>
              </a:rPr>
              <a:t>عن طريق </a:t>
            </a:r>
            <a:r>
              <a:rPr lang="ar-TN" sz="2400" b="1" dirty="0" err="1">
                <a:solidFill>
                  <a:schemeClr val="bg2"/>
                </a:solidFill>
              </a:rPr>
              <a:t>الدعوى:</a:t>
            </a:r>
            <a:r>
              <a:rPr lang="ar-TN" sz="2400" b="1" dirty="0">
                <a:solidFill>
                  <a:schemeClr val="bg2"/>
                </a:solidFill>
              </a:rPr>
              <a:t> </a:t>
            </a:r>
          </a:p>
          <a:p>
            <a:pPr algn="ctr">
              <a:defRPr/>
            </a:pPr>
            <a:r>
              <a:rPr lang="ar-TN" sz="2400" b="1" dirty="0">
                <a:solidFill>
                  <a:schemeClr val="bg2"/>
                </a:solidFill>
              </a:rPr>
              <a:t>قضاء دستوري</a:t>
            </a:r>
            <a:endParaRPr lang="fr-FR" sz="2400" b="1" dirty="0">
              <a:solidFill>
                <a:schemeClr val="bg2"/>
              </a:solidFill>
            </a:endParaRPr>
          </a:p>
        </p:txBody>
      </p:sp>
      <p:sp>
        <p:nvSpPr>
          <p:cNvPr id="19475" name="Ellipse 20"/>
          <p:cNvSpPr>
            <a:spLocks noChangeArrowheads="1"/>
          </p:cNvSpPr>
          <p:nvPr/>
        </p:nvSpPr>
        <p:spPr bwMode="auto">
          <a:xfrm>
            <a:off x="2987675" y="4292600"/>
            <a:ext cx="1943100" cy="1584325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ar-TN" sz="2800" dirty="0">
                <a:solidFill>
                  <a:schemeClr val="bg2"/>
                </a:solidFill>
              </a:rPr>
              <a:t>عن طريق الدفع</a:t>
            </a:r>
            <a:endParaRPr lang="fr-FR" sz="2800" dirty="0">
              <a:solidFill>
                <a:schemeClr val="bg2"/>
              </a:solidFill>
            </a:endParaRPr>
          </a:p>
        </p:txBody>
      </p:sp>
      <p:sp>
        <p:nvSpPr>
          <p:cNvPr id="22" name="Rectangle à coins arrondis 21"/>
          <p:cNvSpPr>
            <a:spLocks noChangeArrowheads="1"/>
          </p:cNvSpPr>
          <p:nvPr/>
        </p:nvSpPr>
        <p:spPr bwMode="auto">
          <a:xfrm>
            <a:off x="7164388" y="4581525"/>
            <a:ext cx="1439862" cy="1079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ar-TN" sz="2800"/>
              <a:t>هيئة </a:t>
            </a:r>
          </a:p>
          <a:p>
            <a:r>
              <a:rPr lang="ar-TN" sz="2800"/>
              <a:t>منتخبة</a:t>
            </a:r>
            <a:endParaRPr lang="fr-FR" sz="2800"/>
          </a:p>
        </p:txBody>
      </p:sp>
      <p:sp>
        <p:nvSpPr>
          <p:cNvPr id="23" name="Rectangle à coins arrondis 22"/>
          <p:cNvSpPr>
            <a:spLocks noChangeArrowheads="1"/>
          </p:cNvSpPr>
          <p:nvPr/>
        </p:nvSpPr>
        <p:spPr bwMode="auto">
          <a:xfrm>
            <a:off x="5364163" y="4581525"/>
            <a:ext cx="1511300" cy="11509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ar-TN" sz="2800"/>
              <a:t>هيئة </a:t>
            </a:r>
          </a:p>
          <a:p>
            <a:r>
              <a:rPr lang="ar-TN" sz="2800"/>
              <a:t>معينة</a:t>
            </a:r>
            <a:endParaRPr lang="fr-FR" sz="280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 animBg="1"/>
      <p:bldP spid="19463" grpId="0" animBg="1"/>
      <p:bldP spid="19474" grpId="0" animBg="1"/>
      <p:bldP spid="19475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Bilan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Bilan">
      <a:majorFont>
        <a:latin typeface="Arial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T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T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Bilan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an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</Template>
  <TotalTime>1686</TotalTime>
  <Words>1901</Words>
  <Application>Microsoft Office PowerPoint</Application>
  <PresentationFormat>Affichage à l'écran (4:3)</PresentationFormat>
  <Paragraphs>179</Paragraphs>
  <Slides>32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3" baseType="lpstr">
      <vt:lpstr>Bilan</vt:lpstr>
      <vt:lpstr>دور القضاء الدستوري في حماية مبادئ دولة القانون</vt:lpstr>
      <vt:lpstr>مقدمة</vt:lpstr>
      <vt:lpstr>مفهوم دولة القانون</vt:lpstr>
      <vt:lpstr>الدولة القانونية ودولة القانون</vt:lpstr>
      <vt:lpstr>شروط دولة القانون</vt:lpstr>
      <vt:lpstr>Diapositive 6</vt:lpstr>
      <vt:lpstr>تعريف القضاء الدستوري</vt:lpstr>
      <vt:lpstr>بروز أنظمة الرقابة</vt:lpstr>
      <vt:lpstr>Diapositive 9</vt:lpstr>
      <vt:lpstr>Diapositive 10</vt:lpstr>
      <vt:lpstr>تميز القضاء الدستوري عن الرقابة السياسية</vt:lpstr>
      <vt:lpstr> I أساسيات نجاعة القضاء الدستوري</vt:lpstr>
      <vt:lpstr>1. ضمانات التركيبة</vt:lpstr>
      <vt:lpstr> سلطة التعيين</vt:lpstr>
      <vt:lpstr>Diapositive 15</vt:lpstr>
      <vt:lpstr>Diapositive 16</vt:lpstr>
      <vt:lpstr> معايير التعيين</vt:lpstr>
      <vt:lpstr>Diapositive 18</vt:lpstr>
      <vt:lpstr>  مدّة التعيين </vt:lpstr>
      <vt:lpstr>Diapositive 20</vt:lpstr>
      <vt:lpstr>Diapositive 21</vt:lpstr>
      <vt:lpstr>2. الإجراءات</vt:lpstr>
      <vt:lpstr>نقائص القضاء الدستوري الكلاسيكي</vt:lpstr>
      <vt:lpstr>تطوّر القضاء الدستوري اليوم</vt:lpstr>
      <vt:lpstr>الإجراءات</vt:lpstr>
      <vt:lpstr>الاختصاصات</vt:lpstr>
      <vt:lpstr>الاختصاصات</vt:lpstr>
      <vt:lpstr>1. رقابة دستورية القوانين</vt:lpstr>
      <vt:lpstr>مقترحات بالنسبة للدستور القادم</vt:lpstr>
      <vt:lpstr>Diapositive 30</vt:lpstr>
      <vt:lpstr>خاتمة</vt:lpstr>
      <vt:lpstr>شكرا</vt:lpstr>
    </vt:vector>
  </TitlesOfParts>
  <Company>domicile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دراسة تكميليّة حول مسميات قضاة المحكمة الاتحادية العليا</dc:title>
  <dc:creator>Admin</dc:creator>
  <cp:lastModifiedBy>Admin</cp:lastModifiedBy>
  <cp:revision>322</cp:revision>
  <dcterms:created xsi:type="dcterms:W3CDTF">2008-11-23T13:34:23Z</dcterms:created>
  <dcterms:modified xsi:type="dcterms:W3CDTF">2012-07-19T11:05:37Z</dcterms:modified>
</cp:coreProperties>
</file>